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D12844D-7E08-48C0-9F84-939C3516DD31}">
  <a:tblStyle styleId="{6D12844D-7E08-48C0-9F84-939C3516DD3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Welcome. This presentation makes the case that literacy instruction belongs in every grade and every classroom — including the secondary computer science classroom — and proposes a concrete plan of action a school could adopt.</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 name="Google Shape;2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Two data points frame the problem: nationally, a third of 12th graders are below Basic in reading — the worst on record — and research shows comprehension gaps take root in early childhood. Literacy is a K-12 responsibility, not an elementary-only subject.</a:t>
            </a:r>
            <a:endParaRPr/>
          </a:p>
        </p:txBody>
      </p:sp>
      <p:sp>
        <p:nvSpPr>
          <p:cNvPr id="23" name="Google Shape;2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isn’t theoretical. Concourse Village Elementary made literacy the center of all instruction — every subject, every teacher — and a high-poverty school reached roughly 90% proficiency and a National Blue Ribbon. The practices are replicable: shared protocols, cross-subject literacy, and structured peer observation.</a:t>
            </a:r>
            <a:endParaRPr/>
          </a:p>
        </p:txBody>
      </p:sp>
      <p:sp>
        <p:nvSpPr>
          <p:cNvPr id="41" name="Google Shape;4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 name="Google Shape;5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method subject here is secondary computer science. CS students read constantly — documentation, code, error messages — and this reading is unforgiving: one misunderstood step breaks the program. That makes CS an ideal place to teach disciplinary literacy, and the strategies transfer to other subjects.</a:t>
            </a:r>
            <a:endParaRPr/>
          </a:p>
        </p:txBody>
      </p:sp>
      <p:sp>
        <p:nvSpPr>
          <p:cNvPr id="51" name="Google Shape;5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 name="Google Shape;6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Four concrete examples of literacy instruction in a CS classroom: annotating documentation before coding, explicit vocabulary work on direction words, writing READMEs and explanations for real audiences, and treating debugging as close reading. Each one improves both code quality and reading skill.</a:t>
            </a:r>
            <a:endParaRPr/>
          </a:p>
        </p:txBody>
      </p:sp>
      <p:sp>
        <p:nvSpPr>
          <p:cNvPr id="61" name="Google Shape;6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Margent’s seven signs were written about young readers, but they show up in a high school classroom in translated form: avoidance sounds like "documentation is pointless," memorization looks like copy-paste coding, and masking happens in group reading. Recognizing these signs early is how teachers route students to support.</a:t>
            </a:r>
            <a:endParaRPr/>
          </a:p>
        </p:txBody>
      </p:sp>
      <p:sp>
        <p:nvSpPr>
          <p:cNvPr id="70" name="Google Shape;7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action plan isn’t built on hunches. Research consistently supports four moves: explicit structured instruction, more time with real texts instead of worksheets, texts matched to the reader, and metacognitive strategies. At the secondary level, these translate into disciplinary reading routines in every course.</a:t>
            </a:r>
            <a:endParaRPr/>
          </a:p>
        </p:txBody>
      </p:sp>
      <p:sp>
        <p:nvSpPr>
          <p:cNvPr id="81" name="Google Shape;8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plan has four phases: assess and screen every student; embed shared literacy routines in every department; collaborate through PLCs, peer observation, and co-planning; and monitor with quarterly data cycles and public showcases of student work. It deliberately mirrors what worked at Concourse Village.</a:t>
            </a:r>
            <a:endParaRPr/>
          </a:p>
        </p:txBody>
      </p:sp>
      <p:sp>
        <p:nvSpPr>
          <p:cNvPr id="90" name="Google Shape;9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Phase 2 is where disciplinary literacy becomes concrete. Each department adapts the shared protocol to how its discipline actually reads and writes — scientists prioritize precision, historians synthesize sources, mathematicians justify, and CS students annotate documentation and error messages. ELA anchors the common strategies.</a:t>
            </a:r>
            <a:endParaRPr/>
          </a:p>
        </p:txBody>
      </p:sp>
      <p:sp>
        <p:nvSpPr>
          <p:cNvPr id="99" name="Google Shape;9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Literacy improves fastest when teachers work on it together. Four collaboration structures: a cross-department leadership team, monthly PLCs with vertical alignment, peer observation pairs modeled on Concourse Village’s intervisitation, and a shared digital literacy framework so evaluating online information is taught consistently in every subject.</a:t>
            </a:r>
            <a:endParaRPr/>
          </a:p>
        </p:txBody>
      </p:sp>
      <p:sp>
        <p:nvSpPr>
          <p:cNvPr id="107" name="Google Shape;10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Technology lets us give literacy work a real purpose and a real audience. Each of these projects is co-planned between a CS classroom and a colleague’s course — documentation for real users, published podcasts and blogs, professional-style peer review, and co-taught digital source evaluation. Students read and write more because the work matters.</a:t>
            </a:r>
            <a:endParaRPr/>
          </a:p>
        </p:txBody>
      </p:sp>
      <p:sp>
        <p:nvSpPr>
          <p:cNvPr id="116" name="Google Shape;11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Closing ask: literacy is infrastructure — every course depends on it. The three commitments to ask of colleagues: join the literacy team, use the shared annotation protocol, and co-plan one authentic, technology-rich literacy project with another department each semester. Full references listed here.</a:t>
            </a:r>
            <a:endParaRPr/>
          </a:p>
        </p:txBody>
      </p:sp>
      <p:sp>
        <p:nvSpPr>
          <p:cNvPr id="125" name="Google Shape;12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F4E79"/>
        </a:solidFill>
      </p:bgPr>
    </p:bg>
    <p:spTree>
      <p:nvGrpSpPr>
        <p:cNvPr id="15" name="Shape 15"/>
        <p:cNvGrpSpPr/>
        <p:nvPr/>
      </p:nvGrpSpPr>
      <p:grpSpPr>
        <a:xfrm>
          <a:off x="0" y="0"/>
          <a:ext cx="0" cy="0"/>
          <a:chOff x="0" y="0"/>
          <a:chExt cx="0" cy="0"/>
        </a:xfrm>
      </p:grpSpPr>
      <p:sp>
        <p:nvSpPr>
          <p:cNvPr id="16" name="Google Shape;16;p3"/>
          <p:cNvSpPr/>
          <p:nvPr/>
        </p:nvSpPr>
        <p:spPr>
          <a:xfrm>
            <a:off x="731520" y="1920240"/>
            <a:ext cx="10698480" cy="137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4000"/>
              <a:buFont typeface="Calibri"/>
              <a:buNone/>
            </a:pPr>
            <a:r>
              <a:rPr b="1" i="0" lang="en-US" sz="4000" u="none" cap="none" strike="noStrike">
                <a:solidFill>
                  <a:srgbClr val="FFFFFF"/>
                </a:solidFill>
                <a:latin typeface="Calibri"/>
                <a:ea typeface="Calibri"/>
                <a:cs typeface="Calibri"/>
                <a:sym typeface="Calibri"/>
              </a:rPr>
              <a:t>Promoting Literacy Instruction in Schools</a:t>
            </a:r>
            <a:endParaRPr b="0" i="0" sz="4000" u="none" cap="none" strike="noStrike">
              <a:solidFill>
                <a:schemeClr val="dk1"/>
              </a:solidFill>
              <a:latin typeface="Calibri"/>
              <a:ea typeface="Calibri"/>
              <a:cs typeface="Calibri"/>
              <a:sym typeface="Calibri"/>
            </a:endParaRPr>
          </a:p>
        </p:txBody>
      </p:sp>
      <p:sp>
        <p:nvSpPr>
          <p:cNvPr id="17" name="Google Shape;17;p3"/>
          <p:cNvSpPr/>
          <p:nvPr/>
        </p:nvSpPr>
        <p:spPr>
          <a:xfrm>
            <a:off x="731520" y="3291840"/>
            <a:ext cx="1069848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FE2F3"/>
              </a:buClr>
              <a:buSzPts val="2000"/>
              <a:buFont typeface="Calibri"/>
              <a:buNone/>
            </a:pPr>
            <a:r>
              <a:rPr b="0" i="1" lang="en-US" sz="2000" u="none" cap="none" strike="noStrike">
                <a:solidFill>
                  <a:srgbClr val="CFE2F3"/>
                </a:solidFill>
                <a:latin typeface="Calibri"/>
                <a:ea typeface="Calibri"/>
                <a:cs typeface="Calibri"/>
                <a:sym typeface="Calibri"/>
              </a:rPr>
              <a:t>Why literacy matters in every grade — and a plan of action to improve it</a:t>
            </a:r>
            <a:endParaRPr b="0" i="0" sz="2000" u="none" cap="none" strike="noStrike">
              <a:solidFill>
                <a:schemeClr val="dk1"/>
              </a:solidFill>
              <a:latin typeface="Calibri"/>
              <a:ea typeface="Calibri"/>
              <a:cs typeface="Calibri"/>
              <a:sym typeface="Calibri"/>
            </a:endParaRPr>
          </a:p>
        </p:txBody>
      </p:sp>
      <p:cxnSp>
        <p:nvCxnSpPr>
          <p:cNvPr id="18" name="Google Shape;18;p3"/>
          <p:cNvCxnSpPr/>
          <p:nvPr/>
        </p:nvCxnSpPr>
        <p:spPr>
          <a:xfrm>
            <a:off x="5413248" y="4160520"/>
            <a:ext cx="1371600" cy="0"/>
          </a:xfrm>
          <a:prstGeom prst="straightConnector1">
            <a:avLst/>
          </a:prstGeom>
          <a:noFill/>
          <a:ln cap="flat" cmpd="sng" w="19050">
            <a:solidFill>
              <a:srgbClr val="7FA8C9"/>
            </a:solidFill>
            <a:prstDash val="solid"/>
            <a:round/>
            <a:headEnd len="sm" w="sm" type="none"/>
            <a:tailEnd len="sm" w="sm" type="none"/>
          </a:ln>
        </p:spPr>
      </p:cxnSp>
      <p:sp>
        <p:nvSpPr>
          <p:cNvPr id="19" name="Google Shape;19;p3"/>
          <p:cNvSpPr/>
          <p:nvPr/>
        </p:nvSpPr>
        <p:spPr>
          <a:xfrm>
            <a:off x="731520" y="4434840"/>
            <a:ext cx="10698480" cy="146304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Jacob Hite</a:t>
            </a:r>
            <a:endParaRPr b="0" i="0" sz="1800" u="none" cap="none" strike="noStrike">
              <a:solidFill>
                <a:schemeClr val="dk1"/>
              </a:solidFill>
              <a:latin typeface="Calibri"/>
              <a:ea typeface="Calibri"/>
              <a:cs typeface="Calibri"/>
              <a:sym typeface="Calibri"/>
            </a:endParaRPr>
          </a:p>
          <a:p>
            <a:pPr indent="0" lvl="0" marL="0" marR="0" rtl="0" algn="ctr">
              <a:lnSpc>
                <a:spcPct val="115000"/>
              </a:lnSpc>
              <a:spcBef>
                <a:spcPts val="0"/>
              </a:spcBef>
              <a:spcAft>
                <a:spcPts val="0"/>
              </a:spcAft>
              <a:buClr>
                <a:srgbClr val="CFE2F3"/>
              </a:buClr>
              <a:buSzPts val="1400"/>
              <a:buFont typeface="Calibri"/>
              <a:buNone/>
            </a:pPr>
            <a:r>
              <a:rPr b="0" i="0" lang="en-US" sz="1400" u="none" cap="none" strike="noStrike">
                <a:solidFill>
                  <a:srgbClr val="CFE2F3"/>
                </a:solidFill>
                <a:latin typeface="Calibri"/>
                <a:ea typeface="Calibri"/>
                <a:cs typeface="Calibri"/>
                <a:sym typeface="Calibri"/>
              </a:rPr>
              <a:t>Method Subject: Secondary Computer Sciences</a:t>
            </a:r>
            <a:endParaRPr b="0" i="0" sz="1800" u="none" cap="none" strike="noStrike">
              <a:solidFill>
                <a:schemeClr val="dk1"/>
              </a:solidFill>
              <a:latin typeface="Calibri"/>
              <a:ea typeface="Calibri"/>
              <a:cs typeface="Calibri"/>
              <a:sym typeface="Calibri"/>
            </a:endParaRPr>
          </a:p>
          <a:p>
            <a:pPr indent="0" lvl="0" marL="0" marR="0" rtl="0" algn="ctr">
              <a:lnSpc>
                <a:spcPct val="115000"/>
              </a:lnSpc>
              <a:spcBef>
                <a:spcPts val="0"/>
              </a:spcBef>
              <a:spcAft>
                <a:spcPts val="0"/>
              </a:spcAft>
              <a:buClr>
                <a:srgbClr val="9FB8CC"/>
              </a:buClr>
              <a:buSzPts val="1400"/>
              <a:buFont typeface="Calibri"/>
              <a:buNone/>
            </a:pPr>
            <a:r>
              <a:rPr b="0" i="0" lang="en-US" sz="1400" u="none" cap="none" strike="noStrike">
                <a:solidFill>
                  <a:srgbClr val="9FB8CC"/>
                </a:solidFill>
                <a:latin typeface="Calibri"/>
                <a:ea typeface="Calibri"/>
                <a:cs typeface="Calibri"/>
                <a:sym typeface="Calibri"/>
              </a:rPr>
              <a:t>August 2026</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 name="Shape 24"/>
        <p:cNvGrpSpPr/>
        <p:nvPr/>
      </p:nvGrpSpPr>
      <p:grpSpPr>
        <a:xfrm>
          <a:off x="0" y="0"/>
          <a:ext cx="0" cy="0"/>
          <a:chOff x="0" y="0"/>
          <a:chExt cx="0" cy="0"/>
        </a:xfrm>
      </p:grpSpPr>
      <p:sp>
        <p:nvSpPr>
          <p:cNvPr id="25" name="Google Shape;25;p4"/>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The Importance of Literacy Instruction in All Grades</a:t>
            </a:r>
            <a:endParaRPr b="0" i="0" sz="3200" u="none" cap="none" strike="noStrike">
              <a:solidFill>
                <a:schemeClr val="dk1"/>
              </a:solidFill>
              <a:latin typeface="Calibri"/>
              <a:ea typeface="Calibri"/>
              <a:cs typeface="Calibri"/>
              <a:sym typeface="Calibri"/>
            </a:endParaRPr>
          </a:p>
        </p:txBody>
      </p:sp>
      <p:sp>
        <p:nvSpPr>
          <p:cNvPr id="26" name="Google Shape;26;p4"/>
          <p:cNvSpPr/>
          <p:nvPr/>
        </p:nvSpPr>
        <p:spPr>
          <a:xfrm>
            <a:off x="502920" y="1280160"/>
            <a:ext cx="3575304" cy="1691640"/>
          </a:xfrm>
          <a:prstGeom prst="roundRect">
            <a:avLst>
              <a:gd fmla="val 4324"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a:off x="685800" y="1389888"/>
            <a:ext cx="320040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400"/>
              <a:buFont typeface="Calibri"/>
              <a:buNone/>
            </a:pPr>
            <a:r>
              <a:rPr b="1" i="0" lang="en-US" sz="3400" u="none" cap="none" strike="noStrike">
                <a:solidFill>
                  <a:srgbClr val="1F4E79"/>
                </a:solidFill>
                <a:latin typeface="Calibri"/>
                <a:ea typeface="Calibri"/>
                <a:cs typeface="Calibri"/>
                <a:sym typeface="Calibri"/>
              </a:rPr>
              <a:t>32%</a:t>
            </a:r>
            <a:endParaRPr b="0" i="0" sz="3400" u="none" cap="none" strike="noStrike">
              <a:solidFill>
                <a:schemeClr val="dk1"/>
              </a:solidFill>
              <a:latin typeface="Calibri"/>
              <a:ea typeface="Calibri"/>
              <a:cs typeface="Calibri"/>
              <a:sym typeface="Calibri"/>
            </a:endParaRPr>
          </a:p>
        </p:txBody>
      </p:sp>
      <p:sp>
        <p:nvSpPr>
          <p:cNvPr id="28" name="Google Shape;28;p4"/>
          <p:cNvSpPr/>
          <p:nvPr/>
        </p:nvSpPr>
        <p:spPr>
          <a:xfrm>
            <a:off x="685800" y="2011680"/>
            <a:ext cx="3246120" cy="86868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rgbClr val="333333"/>
              </a:buClr>
              <a:buSzPts val="1150"/>
              <a:buFont typeface="Calibri"/>
              <a:buNone/>
            </a:pPr>
            <a:r>
              <a:rPr b="0" i="0" lang="en-US" sz="1150" u="none" cap="none" strike="noStrike">
                <a:solidFill>
                  <a:srgbClr val="333333"/>
                </a:solidFill>
                <a:latin typeface="Calibri"/>
                <a:ea typeface="Calibri"/>
                <a:cs typeface="Calibri"/>
                <a:sym typeface="Calibri"/>
              </a:rPr>
              <a:t>of U.S. 12th graders scored below NAEP Basic in reading in 2024 — the highest share on record</a:t>
            </a:r>
            <a:endParaRPr b="0" i="0" sz="1150" u="none" cap="none" strike="noStrike">
              <a:solidFill>
                <a:schemeClr val="dk1"/>
              </a:solidFill>
              <a:latin typeface="Calibri"/>
              <a:ea typeface="Calibri"/>
              <a:cs typeface="Calibri"/>
              <a:sym typeface="Calibri"/>
            </a:endParaRPr>
          </a:p>
        </p:txBody>
      </p:sp>
      <p:sp>
        <p:nvSpPr>
          <p:cNvPr id="29" name="Google Shape;29;p4"/>
          <p:cNvSpPr/>
          <p:nvPr/>
        </p:nvSpPr>
        <p:spPr>
          <a:xfrm>
            <a:off x="4306824" y="1280160"/>
            <a:ext cx="3575304" cy="1691640"/>
          </a:xfrm>
          <a:prstGeom prst="roundRect">
            <a:avLst>
              <a:gd fmla="val 4324"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a:off x="4489704" y="1389888"/>
            <a:ext cx="320040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400"/>
              <a:buFont typeface="Calibri"/>
              <a:buNone/>
            </a:pPr>
            <a:r>
              <a:rPr b="1" i="0" lang="en-US" sz="3400" u="none" cap="none" strike="noStrike">
                <a:solidFill>
                  <a:srgbClr val="1F4E79"/>
                </a:solidFill>
                <a:latin typeface="Calibri"/>
                <a:ea typeface="Calibri"/>
                <a:cs typeface="Calibri"/>
                <a:sym typeface="Calibri"/>
              </a:rPr>
              <a:t>−3 pts</a:t>
            </a:r>
            <a:endParaRPr b="0" i="0" sz="3400" u="none" cap="none" strike="noStrike">
              <a:solidFill>
                <a:schemeClr val="dk1"/>
              </a:solidFill>
              <a:latin typeface="Calibri"/>
              <a:ea typeface="Calibri"/>
              <a:cs typeface="Calibri"/>
              <a:sym typeface="Calibri"/>
            </a:endParaRPr>
          </a:p>
        </p:txBody>
      </p:sp>
      <p:sp>
        <p:nvSpPr>
          <p:cNvPr id="31" name="Google Shape;31;p4"/>
          <p:cNvSpPr/>
          <p:nvPr/>
        </p:nvSpPr>
        <p:spPr>
          <a:xfrm>
            <a:off x="4489704" y="2011680"/>
            <a:ext cx="3246120" cy="86868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rgbClr val="333333"/>
              </a:buClr>
              <a:buSzPts val="1150"/>
              <a:buFont typeface="Calibri"/>
              <a:buNone/>
            </a:pPr>
            <a:r>
              <a:rPr b="0" i="0" lang="en-US" sz="1150" u="none" cap="none" strike="noStrike">
                <a:solidFill>
                  <a:srgbClr val="333333"/>
                </a:solidFill>
                <a:latin typeface="Calibri"/>
                <a:ea typeface="Calibri"/>
                <a:cs typeface="Calibri"/>
                <a:sym typeface="Calibri"/>
              </a:rPr>
              <a:t>drop in 12th-grade reading since 2019 — the lowest average score ever on the Nation’s Report Card</a:t>
            </a:r>
            <a:endParaRPr b="0" i="0" sz="1150" u="none" cap="none" strike="noStrike">
              <a:solidFill>
                <a:schemeClr val="dk1"/>
              </a:solidFill>
              <a:latin typeface="Calibri"/>
              <a:ea typeface="Calibri"/>
              <a:cs typeface="Calibri"/>
              <a:sym typeface="Calibri"/>
            </a:endParaRPr>
          </a:p>
        </p:txBody>
      </p:sp>
      <p:sp>
        <p:nvSpPr>
          <p:cNvPr id="32" name="Google Shape;32;p4"/>
          <p:cNvSpPr/>
          <p:nvPr/>
        </p:nvSpPr>
        <p:spPr>
          <a:xfrm>
            <a:off x="8110728" y="1280160"/>
            <a:ext cx="3575304" cy="1691640"/>
          </a:xfrm>
          <a:prstGeom prst="roundRect">
            <a:avLst>
              <a:gd fmla="val 4324"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8293608" y="1389888"/>
            <a:ext cx="3200400" cy="5943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400"/>
              <a:buFont typeface="Calibri"/>
              <a:buNone/>
            </a:pPr>
            <a:r>
              <a:rPr b="1" i="0" lang="en-US" sz="3400" u="none" cap="none" strike="noStrike">
                <a:solidFill>
                  <a:srgbClr val="1F4E79"/>
                </a:solidFill>
                <a:latin typeface="Calibri"/>
                <a:ea typeface="Calibri"/>
                <a:cs typeface="Calibri"/>
                <a:sym typeface="Calibri"/>
              </a:rPr>
              <a:t>15 mo.</a:t>
            </a:r>
            <a:endParaRPr b="0" i="0" sz="3400" u="none" cap="none" strike="noStrike">
              <a:solidFill>
                <a:schemeClr val="dk1"/>
              </a:solidFill>
              <a:latin typeface="Calibri"/>
              <a:ea typeface="Calibri"/>
              <a:cs typeface="Calibri"/>
              <a:sym typeface="Calibri"/>
            </a:endParaRPr>
          </a:p>
        </p:txBody>
      </p:sp>
      <p:sp>
        <p:nvSpPr>
          <p:cNvPr id="34" name="Google Shape;34;p4"/>
          <p:cNvSpPr/>
          <p:nvPr/>
        </p:nvSpPr>
        <p:spPr>
          <a:xfrm>
            <a:off x="8293608" y="2011680"/>
            <a:ext cx="3246120" cy="868680"/>
          </a:xfrm>
          <a:prstGeom prst="rect">
            <a:avLst/>
          </a:prstGeom>
          <a:noFill/>
          <a:ln>
            <a:noFill/>
          </a:ln>
        </p:spPr>
        <p:txBody>
          <a:bodyPr anchorCtr="0" anchor="ctr" bIns="0" lIns="0" spcFirstLastPara="1" rIns="0" wrap="square" tIns="0">
            <a:noAutofit/>
          </a:bodyPr>
          <a:lstStyle/>
          <a:p>
            <a:pPr indent="0" lvl="0" marL="0" marR="0" rtl="0" algn="l">
              <a:lnSpc>
                <a:spcPct val="105000"/>
              </a:lnSpc>
              <a:spcBef>
                <a:spcPts val="0"/>
              </a:spcBef>
              <a:spcAft>
                <a:spcPts val="0"/>
              </a:spcAft>
              <a:buClr>
                <a:srgbClr val="333333"/>
              </a:buClr>
              <a:buSzPts val="1150"/>
              <a:buFont typeface="Calibri"/>
              <a:buNone/>
            </a:pPr>
            <a:r>
              <a:rPr b="0" i="0" lang="en-US" sz="1150" u="none" cap="none" strike="noStrike">
                <a:solidFill>
                  <a:srgbClr val="333333"/>
                </a:solidFill>
                <a:latin typeface="Calibri"/>
                <a:ea typeface="Calibri"/>
                <a:cs typeface="Calibri"/>
                <a:sym typeface="Calibri"/>
              </a:rPr>
              <a:t>age at which future "poor comprehenders" already showed weak language skills</a:t>
            </a:r>
            <a:endParaRPr b="0" i="0" sz="1150" u="none" cap="none" strike="noStrike">
              <a:solidFill>
                <a:schemeClr val="dk1"/>
              </a:solidFill>
              <a:latin typeface="Calibri"/>
              <a:ea typeface="Calibri"/>
              <a:cs typeface="Calibri"/>
              <a:sym typeface="Calibri"/>
            </a:endParaRPr>
          </a:p>
        </p:txBody>
      </p:sp>
      <p:sp>
        <p:nvSpPr>
          <p:cNvPr id="35" name="Google Shape;35;p4"/>
          <p:cNvSpPr/>
          <p:nvPr/>
        </p:nvSpPr>
        <p:spPr>
          <a:xfrm>
            <a:off x="502920" y="3200400"/>
            <a:ext cx="11183112" cy="2926080"/>
          </a:xfrm>
          <a:prstGeom prst="roundRect">
            <a:avLst>
              <a:gd fmla="val 2500"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a:off x="914400" y="3429000"/>
            <a:ext cx="10424160" cy="25146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Literacy is not "finished" in elementary school: </a:t>
            </a:r>
            <a:r>
              <a:rPr b="0" i="0" lang="en-US" sz="1500" u="none" cap="none" strike="noStrike">
                <a:solidFill>
                  <a:srgbClr val="333333"/>
                </a:solidFill>
                <a:latin typeface="Calibri"/>
                <a:ea typeface="Calibri"/>
                <a:cs typeface="Calibri"/>
                <a:sym typeface="Calibri"/>
              </a:rPr>
              <a:t>it develops, or stalls, across the entire K–12 continuum, and every course that assigns reading or writing is already teaching literacy.</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Gaps start early and compound: </a:t>
            </a:r>
            <a:r>
              <a:rPr b="0" i="0" lang="en-US" sz="1500" u="none" cap="none" strike="noStrike">
                <a:solidFill>
                  <a:srgbClr val="333333"/>
                </a:solidFill>
                <a:latin typeface="Calibri"/>
                <a:ea typeface="Calibri"/>
                <a:cs typeface="Calibri"/>
                <a:sym typeface="Calibri"/>
              </a:rPr>
              <a:t>oral language, vocabulary, and comprehension predict reading success years later, so students who fall behind stay behind without deliberate instruction (Shanahan &amp; Lonigan).</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The takeaway: </a:t>
            </a:r>
            <a:r>
              <a:rPr b="0" i="0" lang="en-US" sz="1500" u="none" cap="none" strike="noStrike">
                <a:solidFill>
                  <a:srgbClr val="333333"/>
                </a:solidFill>
                <a:latin typeface="Calibri"/>
                <a:ea typeface="Calibri"/>
                <a:cs typeface="Calibri"/>
                <a:sym typeface="Calibri"/>
              </a:rPr>
              <a:t>more students are accepted to college than are actually prepared for college reading — literacy must be taught deliberately in every grade, in every subject.</a:t>
            </a:r>
            <a:endParaRPr b="0" i="0" sz="1500" u="none" cap="none" strike="noStrike">
              <a:solidFill>
                <a:schemeClr val="dk1"/>
              </a:solidFill>
              <a:latin typeface="Calibri"/>
              <a:ea typeface="Calibri"/>
              <a:cs typeface="Calibri"/>
              <a:sym typeface="Calibri"/>
            </a:endParaRPr>
          </a:p>
        </p:txBody>
      </p:sp>
      <p:sp>
        <p:nvSpPr>
          <p:cNvPr id="37" name="Google Shape;37;p4"/>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Sources: NAEP 2024 Grade 12 Reading — nationsreportcard.gov/reports/reading/2024/g12/  •  Shanahan &amp; Lonigan, "The Role of Early Oral Language in Literacy Development," Language Magazine — languagemagazine.com/5100-2/</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 name="Shape 42"/>
        <p:cNvGrpSpPr/>
        <p:nvPr/>
      </p:nvGrpSpPr>
      <p:grpSpPr>
        <a:xfrm>
          <a:off x="0" y="0"/>
          <a:ext cx="0" cy="0"/>
          <a:chOff x="0" y="0"/>
          <a:chExt cx="0" cy="0"/>
        </a:xfrm>
      </p:grpSpPr>
      <p:sp>
        <p:nvSpPr>
          <p:cNvPr id="43" name="Google Shape;43;p5"/>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Evidence That Schoolwide Literacy Works: Concourse Village</a:t>
            </a:r>
            <a:endParaRPr b="0" i="0" sz="3200" u="none" cap="none" strike="noStrike">
              <a:solidFill>
                <a:schemeClr val="dk1"/>
              </a:solidFill>
              <a:latin typeface="Calibri"/>
              <a:ea typeface="Calibri"/>
              <a:cs typeface="Calibri"/>
              <a:sym typeface="Calibri"/>
            </a:endParaRPr>
          </a:p>
        </p:txBody>
      </p:sp>
      <p:sp>
        <p:nvSpPr>
          <p:cNvPr id="44" name="Google Shape;44;p5"/>
          <p:cNvSpPr/>
          <p:nvPr/>
        </p:nvSpPr>
        <p:spPr>
          <a:xfrm>
            <a:off x="731520" y="1280160"/>
            <a:ext cx="10698480" cy="68580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333333"/>
              </a:buClr>
              <a:buSzPts val="1700"/>
              <a:buFont typeface="Calibri"/>
              <a:buNone/>
            </a:pPr>
            <a:r>
              <a:rPr b="0" i="0" lang="en-US" sz="1700" u="none" cap="none" strike="noStrike">
                <a:solidFill>
                  <a:srgbClr val="333333"/>
                </a:solidFill>
                <a:latin typeface="Calibri"/>
                <a:ea typeface="Calibri"/>
                <a:cs typeface="Calibri"/>
                <a:sym typeface="Calibri"/>
              </a:rPr>
              <a:t>Concourse Village Elementary School (Bronx, NY) — a high-poverty school where 15% of students experience homelessness — made literacy the center of every subject:</a:t>
            </a:r>
            <a:endParaRPr b="0" i="0" sz="1700" u="none" cap="none" strike="noStrike">
              <a:solidFill>
                <a:schemeClr val="dk1"/>
              </a:solidFill>
              <a:latin typeface="Calibri"/>
              <a:ea typeface="Calibri"/>
              <a:cs typeface="Calibri"/>
              <a:sym typeface="Calibri"/>
            </a:endParaRPr>
          </a:p>
        </p:txBody>
      </p:sp>
      <p:sp>
        <p:nvSpPr>
          <p:cNvPr id="45" name="Google Shape;45;p5"/>
          <p:cNvSpPr/>
          <p:nvPr/>
        </p:nvSpPr>
        <p:spPr>
          <a:xfrm>
            <a:off x="502920" y="2057400"/>
            <a:ext cx="11183112" cy="4114800"/>
          </a:xfrm>
          <a:prstGeom prst="roundRect">
            <a:avLst>
              <a:gd fmla="val 1778"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914400" y="2286000"/>
            <a:ext cx="10424160" cy="374904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Daily collaborative read-alouds: </a:t>
            </a:r>
            <a:r>
              <a:rPr b="0" i="0" lang="en-US" sz="1600" u="none" cap="none" strike="noStrike">
                <a:solidFill>
                  <a:srgbClr val="333333"/>
                </a:solidFill>
                <a:latin typeface="Calibri"/>
                <a:ea typeface="Calibri"/>
                <a:cs typeface="Calibri"/>
                <a:sym typeface="Calibri"/>
              </a:rPr>
              <a:t>whole-class work with grade-level and above-grade-level texts.</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One shared analysis protocol (MACAS): </a:t>
            </a:r>
            <a:r>
              <a:rPr b="0" i="0" lang="en-US" sz="1600" u="none" cap="none" strike="noStrike">
                <a:solidFill>
                  <a:srgbClr val="333333"/>
                </a:solidFill>
                <a:latin typeface="Calibri"/>
                <a:ea typeface="Calibri"/>
                <a:cs typeface="Calibri"/>
                <a:sym typeface="Calibri"/>
              </a:rPr>
              <a:t>Main idea, Annotation, Comprehension, Author’s purpose, Summary — used in small groups across the school.</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Literacy embedded in every subject: </a:t>
            </a:r>
            <a:r>
              <a:rPr b="0" i="0" lang="en-US" sz="1600" u="none" cap="none" strike="noStrike">
                <a:solidFill>
                  <a:srgbClr val="333333"/>
                </a:solidFill>
                <a:latin typeface="Calibri"/>
                <a:ea typeface="Calibri"/>
                <a:cs typeface="Calibri"/>
                <a:sym typeface="Calibri"/>
              </a:rPr>
              <a:t>the same reading and writing strategies carry into math, science, and art — not just English class.</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"Intervisitation" peer observation: </a:t>
            </a:r>
            <a:r>
              <a:rPr b="0" i="0" lang="en-US" sz="1600" u="none" cap="none" strike="noStrike">
                <a:solidFill>
                  <a:srgbClr val="333333"/>
                </a:solidFill>
                <a:latin typeface="Calibri"/>
                <a:ea typeface="Calibri"/>
                <a:cs typeface="Calibri"/>
                <a:sym typeface="Calibri"/>
              </a:rPr>
              <a:t>teachers are paired to watch one another teach and coach each other’s literacy practice.</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Results: </a:t>
            </a:r>
            <a:r>
              <a:rPr b="0" i="0" lang="en-US" sz="1600" u="none" cap="none" strike="noStrike">
                <a:solidFill>
                  <a:srgbClr val="333333"/>
                </a:solidFill>
                <a:latin typeface="Calibri"/>
                <a:ea typeface="Calibri"/>
                <a:cs typeface="Calibri"/>
                <a:sym typeface="Calibri"/>
              </a:rPr>
              <a:t>close to 90% of students scored proficient or advanced on state math and ELA exams, and the school earned a National Blue Ribbon award.</a:t>
            </a:r>
            <a:endParaRPr b="0" i="0" sz="1600" u="none" cap="none" strike="noStrike">
              <a:solidFill>
                <a:schemeClr val="dk1"/>
              </a:solidFill>
              <a:latin typeface="Calibri"/>
              <a:ea typeface="Calibri"/>
              <a:cs typeface="Calibri"/>
              <a:sym typeface="Calibri"/>
            </a:endParaRPr>
          </a:p>
        </p:txBody>
      </p:sp>
      <p:sp>
        <p:nvSpPr>
          <p:cNvPr id="47" name="Google Shape;47;p5"/>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Source: "Literacy-First: A Winning Strategy at One Elementary School," Lexia Learning — lexialearning.com/blog/literacy-first-winning-strategy-one-elementary-school</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 name="Shape 52"/>
        <p:cNvGrpSpPr/>
        <p:nvPr/>
      </p:nvGrpSpPr>
      <p:grpSpPr>
        <a:xfrm>
          <a:off x="0" y="0"/>
          <a:ext cx="0" cy="0"/>
          <a:chOff x="0" y="0"/>
          <a:chExt cx="0" cy="0"/>
        </a:xfrm>
      </p:grpSpPr>
      <p:sp>
        <p:nvSpPr>
          <p:cNvPr id="53" name="Google Shape;53;p6"/>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Computer Science Is a Literacy Discipline</a:t>
            </a:r>
            <a:endParaRPr b="0" i="0" sz="3200" u="none" cap="none" strike="noStrike">
              <a:solidFill>
                <a:schemeClr val="dk1"/>
              </a:solidFill>
              <a:latin typeface="Calibri"/>
              <a:ea typeface="Calibri"/>
              <a:cs typeface="Calibri"/>
              <a:sym typeface="Calibri"/>
            </a:endParaRPr>
          </a:p>
        </p:txBody>
      </p:sp>
      <p:sp>
        <p:nvSpPr>
          <p:cNvPr id="54" name="Google Shape;54;p6"/>
          <p:cNvSpPr/>
          <p:nvPr/>
        </p:nvSpPr>
        <p:spPr>
          <a:xfrm>
            <a:off x="731520" y="1280160"/>
            <a:ext cx="10698480" cy="731520"/>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333333"/>
              </a:buClr>
              <a:buSzPts val="1700"/>
              <a:buFont typeface="Calibri"/>
              <a:buNone/>
            </a:pPr>
            <a:r>
              <a:rPr b="0" i="0" lang="en-US" sz="1700" u="none" cap="none" strike="noStrike">
                <a:solidFill>
                  <a:srgbClr val="333333"/>
                </a:solidFill>
                <a:latin typeface="Calibri"/>
                <a:ea typeface="Calibri"/>
                <a:cs typeface="Calibri"/>
                <a:sym typeface="Calibri"/>
              </a:rPr>
              <a:t>Disciplinary literacy means every subject reads and writes in its own way (Boryga, Edutopia). In a computer science classroom, students constantly read and write:</a:t>
            </a:r>
            <a:endParaRPr b="0" i="0" sz="1700" u="none" cap="none" strike="noStrike">
              <a:solidFill>
                <a:schemeClr val="dk1"/>
              </a:solidFill>
              <a:latin typeface="Calibri"/>
              <a:ea typeface="Calibri"/>
              <a:cs typeface="Calibri"/>
              <a:sym typeface="Calibri"/>
            </a:endParaRPr>
          </a:p>
        </p:txBody>
      </p:sp>
      <p:sp>
        <p:nvSpPr>
          <p:cNvPr id="55" name="Google Shape;55;p6"/>
          <p:cNvSpPr/>
          <p:nvPr/>
        </p:nvSpPr>
        <p:spPr>
          <a:xfrm>
            <a:off x="502920" y="2148840"/>
            <a:ext cx="11183112" cy="4023360"/>
          </a:xfrm>
          <a:prstGeom prst="roundRect">
            <a:avLst>
              <a:gd fmla="val 1818"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a:off x="914400" y="2377440"/>
            <a:ext cx="10424160" cy="36576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Technical documentation and specs: </a:t>
            </a:r>
            <a:r>
              <a:rPr b="0" i="0" lang="en-US" sz="1600" u="none" cap="none" strike="noStrike">
                <a:solidFill>
                  <a:srgbClr val="333333"/>
                </a:solidFill>
                <a:latin typeface="Calibri"/>
                <a:ea typeface="Calibri"/>
                <a:cs typeface="Calibri"/>
                <a:sym typeface="Calibri"/>
              </a:rPr>
              <a:t>dense, precise text with zero tolerance for skimming.</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Source code and pseudocode: </a:t>
            </a:r>
            <a:r>
              <a:rPr b="0" i="0" lang="en-US" sz="1600" u="none" cap="none" strike="noStrike">
                <a:solidFill>
                  <a:srgbClr val="333333"/>
                </a:solidFill>
                <a:latin typeface="Calibri"/>
                <a:ea typeface="Calibri"/>
                <a:cs typeface="Calibri"/>
                <a:sym typeface="Calibri"/>
              </a:rPr>
              <a:t>sequential text where misreading one step makes every later step fail (Grafwallner) — a different skill from narrative reading.</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Error messages and stack traces: </a:t>
            </a:r>
            <a:r>
              <a:rPr b="0" i="0" lang="en-US" sz="1600" u="none" cap="none" strike="noStrike">
                <a:solidFill>
                  <a:srgbClr val="333333"/>
                </a:solidFill>
                <a:latin typeface="Calibri"/>
                <a:ea typeface="Calibri"/>
                <a:cs typeface="Calibri"/>
                <a:sym typeface="Calibri"/>
              </a:rPr>
              <a:t>evidence that must be decoded and interpreted.</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Comments, READMEs, and commit messages: </a:t>
            </a:r>
            <a:r>
              <a:rPr b="0" i="0" lang="en-US" sz="1600" u="none" cap="none" strike="noStrike">
                <a:solidFill>
                  <a:srgbClr val="333333"/>
                </a:solidFill>
                <a:latin typeface="Calibri"/>
                <a:ea typeface="Calibri"/>
                <a:cs typeface="Calibri"/>
                <a:sym typeface="Calibri"/>
              </a:rPr>
              <a:t>writing that must be clear to a real audience.</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0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Why generic strategies miss: </a:t>
            </a:r>
            <a:r>
              <a:rPr b="0" i="0" lang="en-US" sz="1600" u="none" cap="none" strike="noStrike">
                <a:solidFill>
                  <a:srgbClr val="333333"/>
                </a:solidFill>
                <a:latin typeface="Calibri"/>
                <a:ea typeface="Calibri"/>
                <a:cs typeface="Calibri"/>
                <a:sym typeface="Calibri"/>
              </a:rPr>
              <a:t>one-size-fits-all tools like word walls fall flat unless tied to the discipline; literacy instruction works when integrated with content, not bolted on.</a:t>
            </a:r>
            <a:endParaRPr b="0" i="0" sz="1600" u="none" cap="none" strike="noStrike">
              <a:solidFill>
                <a:schemeClr val="dk1"/>
              </a:solidFill>
              <a:latin typeface="Calibri"/>
              <a:ea typeface="Calibri"/>
              <a:cs typeface="Calibri"/>
              <a:sym typeface="Calibri"/>
            </a:endParaRPr>
          </a:p>
        </p:txBody>
      </p:sp>
      <p:sp>
        <p:nvSpPr>
          <p:cNvPr id="57" name="Google Shape;57;p6"/>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Sources: Grafwallner, "Encoding Literacy in Computer Science" — edutopia.org/article/encoding-literacy-computer-science  •  Boryga, "How to Work Literacy Instruction Into All Content Areas" — edutopia.org/article/how-to-work-literacy-instruction-into-all-content-areas/</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2" name="Shape 62"/>
        <p:cNvGrpSpPr/>
        <p:nvPr/>
      </p:nvGrpSpPr>
      <p:grpSpPr>
        <a:xfrm>
          <a:off x="0" y="0"/>
          <a:ext cx="0" cy="0"/>
          <a:chOff x="0" y="0"/>
          <a:chExt cx="0" cy="0"/>
        </a:xfrm>
      </p:grpSpPr>
      <p:sp>
        <p:nvSpPr>
          <p:cNvPr id="63" name="Google Shape;63;p7"/>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How Computer Science Students Benefit from Literacy Instruction</a:t>
            </a:r>
            <a:endParaRPr b="0" i="0" sz="3200" u="none" cap="none" strike="noStrike">
              <a:solidFill>
                <a:schemeClr val="dk1"/>
              </a:solidFill>
              <a:latin typeface="Calibri"/>
              <a:ea typeface="Calibri"/>
              <a:cs typeface="Calibri"/>
              <a:sym typeface="Calibri"/>
            </a:endParaRPr>
          </a:p>
        </p:txBody>
      </p:sp>
      <p:sp>
        <p:nvSpPr>
          <p:cNvPr id="64" name="Google Shape;64;p7"/>
          <p:cNvSpPr/>
          <p:nvPr/>
        </p:nvSpPr>
        <p:spPr>
          <a:xfrm>
            <a:off x="502920" y="1417320"/>
            <a:ext cx="11183112" cy="4709160"/>
          </a:xfrm>
          <a:prstGeom prst="roundRect">
            <a:avLst>
              <a:gd fmla="val 1553"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a:off x="914400" y="1691640"/>
            <a:ext cx="10424160" cy="420624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Decoding technical documentation: </a:t>
            </a:r>
            <a:r>
              <a:rPr b="0" i="0" lang="en-US" sz="1600" u="none" cap="none" strike="noStrike">
                <a:solidFill>
                  <a:srgbClr val="333333"/>
                </a:solidFill>
                <a:latin typeface="Calibri"/>
                <a:ea typeface="Calibri"/>
                <a:cs typeface="Calibri"/>
                <a:sym typeface="Calibri"/>
              </a:rPr>
              <a:t>students annotate API docs and assignment specs (a MACAS-style protocol) before writing any code — fewer "I don’t know what to do" moments and more independent problem-solving.</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Direction-word vocabulary: </a:t>
            </a:r>
            <a:r>
              <a:rPr b="0" i="0" lang="en-US" sz="1600" u="none" cap="none" strike="noStrike">
                <a:solidFill>
                  <a:srgbClr val="333333"/>
                </a:solidFill>
                <a:latin typeface="Calibri"/>
                <a:ea typeface="Calibri"/>
                <a:cs typeface="Calibri"/>
                <a:sym typeface="Calibri"/>
              </a:rPr>
              <a:t>students highlight action verbs (create, review, iterate, return) in every prompt and build a class list of terms they can’t infer from context — precision in language equals precision in code.</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Writing to learn: </a:t>
            </a:r>
            <a:r>
              <a:rPr b="0" i="0" lang="en-US" sz="1600" u="none" cap="none" strike="noStrike">
                <a:solidFill>
                  <a:srgbClr val="333333"/>
                </a:solidFill>
                <a:latin typeface="Calibri"/>
                <a:ea typeface="Calibri"/>
                <a:cs typeface="Calibri"/>
                <a:sym typeface="Calibri"/>
              </a:rPr>
              <a:t>students write READMEs, code comments, and short "how it works" explanations for a real audience; explaining a program in prose exposes fuzzy thinking faster than the compiler does.</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Debugging as close reading: </a:t>
            </a:r>
            <a:r>
              <a:rPr b="0" i="0" lang="en-US" sz="1600" u="none" cap="none" strike="noStrike">
                <a:solidFill>
                  <a:srgbClr val="333333"/>
                </a:solidFill>
                <a:latin typeface="Calibri"/>
                <a:ea typeface="Calibri"/>
                <a:cs typeface="Calibri"/>
                <a:sym typeface="Calibri"/>
              </a:rPr>
              <a:t>error messages become texts to interpret — What is the claim? What is the evidence? What can we infer? — the same evidence-based reasoning taught in English class, applied to text students urgently want to understand.</a:t>
            </a:r>
            <a:endParaRPr b="0" i="0" sz="1600" u="none" cap="none" strike="noStrike">
              <a:solidFill>
                <a:schemeClr val="dk1"/>
              </a:solidFill>
              <a:latin typeface="Calibri"/>
              <a:ea typeface="Calibri"/>
              <a:cs typeface="Calibri"/>
              <a:sym typeface="Calibri"/>
            </a:endParaRPr>
          </a:p>
        </p:txBody>
      </p:sp>
      <p:sp>
        <p:nvSpPr>
          <p:cNvPr id="66" name="Google Shape;66;p7"/>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Adapted from Grafwallner — edutopia.org/article/encoding-literacy-computer-science  •  Lexia Learning’s MACAS protocol — lexialearning.com/blog/literacy-first-winning-strategy-one-elementary-school  •  Boryga — edutopia.org/article/how-to-work-literacy-instruction-into-all-content-areas/</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1" name="Shape 71"/>
        <p:cNvGrpSpPr/>
        <p:nvPr/>
      </p:nvGrpSpPr>
      <p:grpSpPr>
        <a:xfrm>
          <a:off x="0" y="0"/>
          <a:ext cx="0" cy="0"/>
          <a:chOff x="0" y="0"/>
          <a:chExt cx="0" cy="0"/>
        </a:xfrm>
      </p:grpSpPr>
      <p:sp>
        <p:nvSpPr>
          <p:cNvPr id="72" name="Google Shape;72;p8"/>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Signs of a Student with Literacy Needs in Computer Science</a:t>
            </a:r>
            <a:endParaRPr b="0" i="0" sz="3200" u="none" cap="none" strike="noStrike">
              <a:solidFill>
                <a:schemeClr val="dk1"/>
              </a:solidFill>
              <a:latin typeface="Calibri"/>
              <a:ea typeface="Calibri"/>
              <a:cs typeface="Calibri"/>
              <a:sym typeface="Calibri"/>
            </a:endParaRPr>
          </a:p>
        </p:txBody>
      </p:sp>
      <p:sp>
        <p:nvSpPr>
          <p:cNvPr id="73" name="Google Shape;73;p8"/>
          <p:cNvSpPr/>
          <p:nvPr/>
        </p:nvSpPr>
        <p:spPr>
          <a:xfrm>
            <a:off x="731520" y="1280160"/>
            <a:ext cx="10698480"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33333"/>
              </a:buClr>
              <a:buSzPts val="1600"/>
              <a:buFont typeface="Calibri"/>
              <a:buNone/>
            </a:pPr>
            <a:r>
              <a:rPr b="0" i="1" lang="en-US" sz="1600" u="none" cap="none" strike="noStrike">
                <a:solidFill>
                  <a:srgbClr val="333333"/>
                </a:solidFill>
                <a:latin typeface="Calibri"/>
                <a:ea typeface="Calibri"/>
                <a:cs typeface="Calibri"/>
                <a:sym typeface="Calibri"/>
              </a:rPr>
              <a:t>Adapted for secondary students from Margent’s "7 Signs a Student Needs Explicit Reading Instruction" (Understood.org):</a:t>
            </a:r>
            <a:endParaRPr b="0" i="0" sz="1600" u="none" cap="none" strike="noStrike">
              <a:solidFill>
                <a:schemeClr val="dk1"/>
              </a:solidFill>
              <a:latin typeface="Calibri"/>
              <a:ea typeface="Calibri"/>
              <a:cs typeface="Calibri"/>
              <a:sym typeface="Calibri"/>
            </a:endParaRPr>
          </a:p>
        </p:txBody>
      </p:sp>
      <p:sp>
        <p:nvSpPr>
          <p:cNvPr id="74" name="Google Shape;74;p8"/>
          <p:cNvSpPr/>
          <p:nvPr/>
        </p:nvSpPr>
        <p:spPr>
          <a:xfrm>
            <a:off x="502920" y="1874520"/>
            <a:ext cx="11183112" cy="3886200"/>
          </a:xfrm>
          <a:prstGeom prst="roundRect">
            <a:avLst>
              <a:gd fmla="val 1882"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a:off x="914400" y="2057400"/>
            <a:ext cx="10424160" cy="356616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"I hate reading" / "I hate documentation": </a:t>
            </a:r>
            <a:r>
              <a:rPr b="0" i="0" lang="en-US" sz="1500" u="none" cap="none" strike="noStrike">
                <a:solidFill>
                  <a:srgbClr val="333333"/>
                </a:solidFill>
                <a:latin typeface="Calibri"/>
                <a:ea typeface="Calibri"/>
                <a:cs typeface="Calibri"/>
                <a:sym typeface="Calibri"/>
              </a:rPr>
              <a:t>avoidance and negative attitudes usually mask difficulty, not genuine dislike.</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8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Copy-paste coding without comprehension: </a:t>
            </a:r>
            <a:r>
              <a:rPr b="0" i="0" lang="en-US" sz="1500" u="none" cap="none" strike="noStrike">
                <a:solidFill>
                  <a:srgbClr val="333333"/>
                </a:solidFill>
                <a:latin typeface="Calibri"/>
                <a:ea typeface="Calibri"/>
                <a:cs typeface="Calibri"/>
                <a:sym typeface="Calibri"/>
              </a:rPr>
              <a:t>pasting solutions they can’t explain — the secondary version of memorizing words instead of decoding them.</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8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Lost in multi-step written directions: </a:t>
            </a:r>
            <a:r>
              <a:rPr b="0" i="0" lang="en-US" sz="1500" u="none" cap="none" strike="noStrike">
                <a:solidFill>
                  <a:srgbClr val="333333"/>
                </a:solidFill>
                <a:latin typeface="Calibri"/>
                <a:ea typeface="Calibri"/>
                <a:cs typeface="Calibri"/>
                <a:sym typeface="Calibri"/>
              </a:rPr>
              <a:t>completes step 1, then asks "what do we do?" — the written sequence never got processed.</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8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Masking during shared reading: </a:t>
            </a:r>
            <a:r>
              <a:rPr b="0" i="0" lang="en-US" sz="1500" u="none" cap="none" strike="noStrike">
                <a:solidFill>
                  <a:srgbClr val="333333"/>
                </a:solidFill>
                <a:latin typeface="Calibri"/>
                <a:ea typeface="Calibri"/>
                <a:cs typeface="Calibri"/>
                <a:sym typeface="Calibri"/>
              </a:rPr>
              <a:t>lip-syncing, skimming, or letting partners do the reading in group settings.</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8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Confusing similar terms: </a:t>
            </a:r>
            <a:r>
              <a:rPr b="0" i="0" lang="en-US" sz="1500" u="none" cap="none" strike="noStrike">
                <a:solidFill>
                  <a:srgbClr val="333333"/>
                </a:solidFill>
                <a:latin typeface="Calibri"/>
                <a:ea typeface="Calibri"/>
                <a:cs typeface="Calibri"/>
                <a:sym typeface="Calibri"/>
              </a:rPr>
              <a:t>persistent mix-ups (variable/value, argument/parameter) and quickly forgotten vocabulary.</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8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One strategy for every text: </a:t>
            </a:r>
            <a:r>
              <a:rPr b="0" i="0" lang="en-US" sz="1500" u="none" cap="none" strike="noStrike">
                <a:solidFill>
                  <a:srgbClr val="333333"/>
                </a:solidFill>
                <a:latin typeface="Calibri"/>
                <a:ea typeface="Calibri"/>
                <a:cs typeface="Calibri"/>
                <a:sym typeface="Calibri"/>
              </a:rPr>
              <a:t>rereading the same line harder instead of annotating, chunking, or using context clues.</a:t>
            </a:r>
            <a:endParaRPr b="0" i="0" sz="1500" u="none" cap="none" strike="noStrike">
              <a:solidFill>
                <a:schemeClr val="dk1"/>
              </a:solidFill>
              <a:latin typeface="Calibri"/>
              <a:ea typeface="Calibri"/>
              <a:cs typeface="Calibri"/>
              <a:sym typeface="Calibri"/>
            </a:endParaRPr>
          </a:p>
        </p:txBody>
      </p:sp>
      <p:sp>
        <p:nvSpPr>
          <p:cNvPr id="76" name="Google Shape;76;p8"/>
          <p:cNvSpPr/>
          <p:nvPr/>
        </p:nvSpPr>
        <p:spPr>
          <a:xfrm>
            <a:off x="731520" y="5989320"/>
            <a:ext cx="10698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1300"/>
              <a:buFont typeface="Calibri"/>
              <a:buNone/>
            </a:pPr>
            <a:r>
              <a:rPr b="0" i="1" lang="en-US" sz="1300" u="none" cap="none" strike="noStrike">
                <a:solidFill>
                  <a:srgbClr val="1F4E79"/>
                </a:solidFill>
                <a:latin typeface="Calibri"/>
                <a:ea typeface="Calibri"/>
                <a:cs typeface="Calibri"/>
                <a:sym typeface="Calibri"/>
              </a:rPr>
              <a:t>These signs are referral flags, not verdicts — they signal that a student needs explicit, structured literacy support.</a:t>
            </a:r>
            <a:endParaRPr b="0" i="0" sz="1300" u="none" cap="none" strike="noStrike">
              <a:solidFill>
                <a:schemeClr val="dk1"/>
              </a:solidFill>
              <a:latin typeface="Calibri"/>
              <a:ea typeface="Calibri"/>
              <a:cs typeface="Calibri"/>
              <a:sym typeface="Calibri"/>
            </a:endParaRPr>
          </a:p>
        </p:txBody>
      </p:sp>
      <p:sp>
        <p:nvSpPr>
          <p:cNvPr id="77" name="Google Shape;77;p8"/>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Source: Margent, "What I’ve Seen: 7 Signs a Student Needs Explicit Reading Instruction" — understood.org/en/articles/what-ive-seen-7-signs-a-student-needs-explicit-reading-instruction (adapted for secondary CS/ELA)</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2" name="Shape 82"/>
        <p:cNvGrpSpPr/>
        <p:nvPr/>
      </p:nvGrpSpPr>
      <p:grpSpPr>
        <a:xfrm>
          <a:off x="0" y="0"/>
          <a:ext cx="0" cy="0"/>
          <a:chOff x="0" y="0"/>
          <a:chExt cx="0" cy="0"/>
        </a:xfrm>
      </p:grpSpPr>
      <p:sp>
        <p:nvSpPr>
          <p:cNvPr id="83" name="Google Shape;83;p9"/>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What Research Says Works for Struggling Readers</a:t>
            </a:r>
            <a:endParaRPr b="0" i="0" sz="3200" u="none" cap="none" strike="noStrike">
              <a:solidFill>
                <a:schemeClr val="dk1"/>
              </a:solidFill>
              <a:latin typeface="Calibri"/>
              <a:ea typeface="Calibri"/>
              <a:cs typeface="Calibri"/>
              <a:sym typeface="Calibri"/>
            </a:endParaRPr>
          </a:p>
        </p:txBody>
      </p:sp>
      <p:sp>
        <p:nvSpPr>
          <p:cNvPr id="84" name="Google Shape;84;p9"/>
          <p:cNvSpPr/>
          <p:nvPr/>
        </p:nvSpPr>
        <p:spPr>
          <a:xfrm>
            <a:off x="502920" y="1417320"/>
            <a:ext cx="11183112" cy="4434840"/>
          </a:xfrm>
          <a:prstGeom prst="roundRect">
            <a:avLst>
              <a:gd fmla="val 1649"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9"/>
          <p:cNvSpPr/>
          <p:nvPr/>
        </p:nvSpPr>
        <p:spPr>
          <a:xfrm>
            <a:off x="914400" y="1691640"/>
            <a:ext cx="10424160" cy="393192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700"/>
              <a:buFont typeface="Calibri"/>
              <a:buNone/>
            </a:pPr>
            <a:r>
              <a:rPr b="1" i="0" lang="en-US" sz="1700" u="none" cap="none" strike="noStrike">
                <a:solidFill>
                  <a:srgbClr val="333333"/>
                </a:solidFill>
                <a:latin typeface="Calibri"/>
                <a:ea typeface="Calibri"/>
                <a:cs typeface="Calibri"/>
                <a:sym typeface="Calibri"/>
              </a:rPr>
              <a:t>Explicit, structured literacy: </a:t>
            </a:r>
            <a:r>
              <a:rPr b="0" i="0" lang="en-US" sz="1700" u="none" cap="none" strike="noStrike">
                <a:solidFill>
                  <a:srgbClr val="333333"/>
                </a:solidFill>
                <a:latin typeface="Calibri"/>
                <a:ea typeface="Calibri"/>
                <a:cs typeface="Calibri"/>
                <a:sym typeface="Calibri"/>
              </a:rPr>
              <a:t>systematic, cumulative, diagnostic instruction in decoding, morphology, syntax, and semantics — delivered by trained professionals, not worksheets.</a:t>
            </a:r>
            <a:endParaRPr b="0" i="0" sz="17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700"/>
              <a:buFont typeface="Calibri"/>
              <a:buNone/>
            </a:pPr>
            <a:r>
              <a:rPr b="1" i="0" lang="en-US" sz="1700" u="none" cap="none" strike="noStrike">
                <a:solidFill>
                  <a:srgbClr val="333333"/>
                </a:solidFill>
                <a:latin typeface="Calibri"/>
                <a:ea typeface="Calibri"/>
                <a:cs typeface="Calibri"/>
                <a:sym typeface="Calibri"/>
              </a:rPr>
              <a:t>Equitable time with real texts: </a:t>
            </a:r>
            <a:r>
              <a:rPr b="0" i="0" lang="en-US" sz="1700" u="none" cap="none" strike="noStrike">
                <a:solidFill>
                  <a:srgbClr val="333333"/>
                </a:solidFill>
                <a:latin typeface="Calibri"/>
                <a:ea typeface="Calibri"/>
                <a:cs typeface="Calibri"/>
                <a:sym typeface="Calibri"/>
              </a:rPr>
              <a:t>struggling readers need more actual reading, not less: read-alouds, guided small groups, independent reading, and audiobooks.</a:t>
            </a:r>
            <a:endParaRPr b="0" i="0" sz="17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700"/>
              <a:buFont typeface="Calibri"/>
              <a:buNone/>
            </a:pPr>
            <a:r>
              <a:rPr b="1" i="0" lang="en-US" sz="1700" u="none" cap="none" strike="noStrike">
                <a:solidFill>
                  <a:srgbClr val="333333"/>
                </a:solidFill>
                <a:latin typeface="Calibri"/>
                <a:ea typeface="Calibri"/>
                <a:cs typeface="Calibri"/>
                <a:sym typeface="Calibri"/>
              </a:rPr>
              <a:t>"Just right" text selection: </a:t>
            </a:r>
            <a:r>
              <a:rPr b="0" i="0" lang="en-US" sz="1700" u="none" cap="none" strike="noStrike">
                <a:solidFill>
                  <a:srgbClr val="333333"/>
                </a:solidFill>
                <a:latin typeface="Calibri"/>
                <a:ea typeface="Calibri"/>
                <a:cs typeface="Calibri"/>
                <a:sym typeface="Calibri"/>
              </a:rPr>
              <a:t>texts students can read at about 98% accuracy, plus high-interest/low-readability options, keep growth going without frustration.</a:t>
            </a:r>
            <a:endParaRPr b="0" i="0" sz="17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700"/>
              <a:buFont typeface="Calibri"/>
              <a:buNone/>
            </a:pPr>
            <a:r>
              <a:rPr b="1" i="0" lang="en-US" sz="1700" u="none" cap="none" strike="noStrike">
                <a:solidFill>
                  <a:srgbClr val="333333"/>
                </a:solidFill>
                <a:latin typeface="Calibri"/>
                <a:ea typeface="Calibri"/>
                <a:cs typeface="Calibri"/>
                <a:sym typeface="Calibri"/>
              </a:rPr>
              <a:t>Meaning-centered, metacognitive work: </a:t>
            </a:r>
            <a:r>
              <a:rPr b="0" i="0" lang="en-US" sz="1700" u="none" cap="none" strike="noStrike">
                <a:solidFill>
                  <a:srgbClr val="333333"/>
                </a:solidFill>
                <a:latin typeface="Calibri"/>
                <a:ea typeface="Calibri"/>
                <a:cs typeface="Calibri"/>
                <a:sym typeface="Calibri"/>
              </a:rPr>
              <a:t>think-alouds, annotation, and discussion — students engage with ideas and monitor their own comprehension, not just decode.</a:t>
            </a:r>
            <a:endParaRPr b="0" i="0" sz="1700" u="none" cap="none" strike="noStrike">
              <a:solidFill>
                <a:schemeClr val="dk1"/>
              </a:solidFill>
              <a:latin typeface="Calibri"/>
              <a:ea typeface="Calibri"/>
              <a:cs typeface="Calibri"/>
              <a:sym typeface="Calibri"/>
            </a:endParaRPr>
          </a:p>
        </p:txBody>
      </p:sp>
      <p:sp>
        <p:nvSpPr>
          <p:cNvPr id="86" name="Google Shape;86;p9"/>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Sources: Levin &amp; Porath, "Struggling Readers," Teaching Literacy in Grades Pre-K to 2 — kstatelibraries.pressbooks.pub/teachingliteracydraft/chapter/struggling-readers/  •  Boryga — edutopia.org/article/how-to-work-literacy-instruction-into-all-content-areas/</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1" name="Shape 91"/>
        <p:cNvGrpSpPr/>
        <p:nvPr/>
      </p:nvGrpSpPr>
      <p:grpSpPr>
        <a:xfrm>
          <a:off x="0" y="0"/>
          <a:ext cx="0" cy="0"/>
          <a:chOff x="0" y="0"/>
          <a:chExt cx="0" cy="0"/>
        </a:xfrm>
      </p:grpSpPr>
      <p:sp>
        <p:nvSpPr>
          <p:cNvPr id="92" name="Google Shape;92;p10"/>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Plan of Action: A Four-Phase Schoolwide Literacy Initiative</a:t>
            </a:r>
            <a:endParaRPr b="0" i="0" sz="3200" u="none" cap="none" strike="noStrike">
              <a:solidFill>
                <a:schemeClr val="dk1"/>
              </a:solidFill>
              <a:latin typeface="Calibri"/>
              <a:ea typeface="Calibri"/>
              <a:cs typeface="Calibri"/>
              <a:sym typeface="Calibri"/>
            </a:endParaRPr>
          </a:p>
        </p:txBody>
      </p:sp>
      <p:sp>
        <p:nvSpPr>
          <p:cNvPr id="93" name="Google Shape;93;p10"/>
          <p:cNvSpPr/>
          <p:nvPr/>
        </p:nvSpPr>
        <p:spPr>
          <a:xfrm>
            <a:off x="502920" y="1371600"/>
            <a:ext cx="11183112" cy="4754880"/>
          </a:xfrm>
          <a:prstGeom prst="roundRect">
            <a:avLst>
              <a:gd fmla="val 1538"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0"/>
          <p:cNvSpPr/>
          <p:nvPr/>
        </p:nvSpPr>
        <p:spPr>
          <a:xfrm>
            <a:off x="914400" y="1600200"/>
            <a:ext cx="10424160" cy="434340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Phase 1 — Assess (Weeks 1–6): </a:t>
            </a:r>
            <a:r>
              <a:rPr b="0" i="0" lang="en-US" sz="1500" u="none" cap="none" strike="noStrike">
                <a:solidFill>
                  <a:srgbClr val="333333"/>
                </a:solidFill>
                <a:latin typeface="Calibri"/>
                <a:ea typeface="Calibri"/>
                <a:cs typeface="Calibri"/>
                <a:sym typeface="Calibri"/>
              </a:rPr>
              <a:t>screen all students with reading benchmarks; every department audits what students must read and write in its courses; identify students showing warning signs for tiered support.</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11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Phase 2 — Embed (Quarters 1–2): </a:t>
            </a:r>
            <a:r>
              <a:rPr b="0" i="0" lang="en-US" sz="1500" u="none" cap="none" strike="noStrike">
                <a:solidFill>
                  <a:srgbClr val="333333"/>
                </a:solidFill>
                <a:latin typeface="Calibri"/>
                <a:ea typeface="Calibri"/>
                <a:cs typeface="Calibri"/>
                <a:sym typeface="Calibri"/>
              </a:rPr>
              <a:t>adopt one shared annotation protocol schoolwide (MACAS-style); each department commits to two disciplinary literacy routines per unit (vocabulary, writing-to-learn, close reading of discipline texts).</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11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Phase 3 — Collaborate (ongoing): </a:t>
            </a:r>
            <a:r>
              <a:rPr b="0" i="0" lang="en-US" sz="1500" u="none" cap="none" strike="noStrike">
                <a:solidFill>
                  <a:srgbClr val="333333"/>
                </a:solidFill>
                <a:latin typeface="Calibri"/>
                <a:ea typeface="Calibri"/>
                <a:cs typeface="Calibri"/>
                <a:sym typeface="Calibri"/>
              </a:rPr>
              <a:t>a cross-subject literacy team leads monthly PLCs; intervisitation pairs observe and coach each other; ELA and content-area teachers co-plan authentic, technology-rich literacy projects.</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11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Phase 4 — Monitor (quarterly): </a:t>
            </a:r>
            <a:r>
              <a:rPr b="0" i="0" lang="en-US" sz="1500" u="none" cap="none" strike="noStrike">
                <a:solidFill>
                  <a:srgbClr val="333333"/>
                </a:solidFill>
                <a:latin typeface="Calibri"/>
                <a:ea typeface="Calibri"/>
                <a:cs typeface="Calibri"/>
                <a:sym typeface="Calibri"/>
              </a:rPr>
              <a:t>mid-year and spring benchmarks track growth; data cycles adjust tiered supports; student work (blogs, podcasts, documentation) is showcased to families each semester.</a:t>
            </a:r>
            <a:endParaRPr b="0" i="0" sz="1500" u="none" cap="none" strike="noStrike">
              <a:solidFill>
                <a:schemeClr val="dk1"/>
              </a:solidFill>
              <a:latin typeface="Calibri"/>
              <a:ea typeface="Calibri"/>
              <a:cs typeface="Calibri"/>
              <a:sym typeface="Calibri"/>
            </a:endParaRPr>
          </a:p>
          <a:p>
            <a:pPr indent="0" lvl="0" marL="0" marR="0" rtl="0" algn="l">
              <a:lnSpc>
                <a:spcPct val="108000"/>
              </a:lnSpc>
              <a:spcBef>
                <a:spcPts val="1100"/>
              </a:spcBef>
              <a:spcAft>
                <a:spcPts val="0"/>
              </a:spcAft>
              <a:buClr>
                <a:srgbClr val="333333"/>
              </a:buClr>
              <a:buSzPts val="1500"/>
              <a:buFont typeface="Calibri"/>
              <a:buNone/>
            </a:pPr>
            <a:r>
              <a:rPr b="1" i="0" lang="en-US" sz="1500" u="none" cap="none" strike="noStrike">
                <a:solidFill>
                  <a:srgbClr val="333333"/>
                </a:solidFill>
                <a:latin typeface="Calibri"/>
                <a:ea typeface="Calibri"/>
                <a:cs typeface="Calibri"/>
                <a:sym typeface="Calibri"/>
              </a:rPr>
              <a:t>Goal: </a:t>
            </a:r>
            <a:r>
              <a:rPr b="0" i="0" lang="en-US" sz="1500" u="none" cap="none" strike="noStrike">
                <a:solidFill>
                  <a:srgbClr val="333333"/>
                </a:solidFill>
                <a:latin typeface="Calibri"/>
                <a:ea typeface="Calibri"/>
                <a:cs typeface="Calibri"/>
                <a:sym typeface="Calibri"/>
              </a:rPr>
              <a:t>every student reads, writes, and discusses discipline-specific texts every week, in every course — with measurable growth for students flagged in Phase 1.</a:t>
            </a:r>
            <a:endParaRPr b="0" i="0" sz="1500" u="none" cap="none" strike="noStrike">
              <a:solidFill>
                <a:schemeClr val="dk1"/>
              </a:solidFill>
              <a:latin typeface="Calibri"/>
              <a:ea typeface="Calibri"/>
              <a:cs typeface="Calibri"/>
              <a:sym typeface="Calibri"/>
            </a:endParaRPr>
          </a:p>
        </p:txBody>
      </p:sp>
      <p:sp>
        <p:nvSpPr>
          <p:cNvPr id="95" name="Google Shape;95;p10"/>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Model informed by Concourse Village’s literacy-first strategy — lexialearning.com/blog/literacy-first-winning-strategy-one-elementary-school  •  Structured-literacy research — kstatelibraries.pressbooks.pub/teachingliteracydraft/chapter/struggling-readers/</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 name="Shape 100"/>
        <p:cNvGrpSpPr/>
        <p:nvPr/>
      </p:nvGrpSpPr>
      <p:grpSpPr>
        <a:xfrm>
          <a:off x="0" y="0"/>
          <a:ext cx="0" cy="0"/>
          <a:chOff x="0" y="0"/>
          <a:chExt cx="0" cy="0"/>
        </a:xfrm>
      </p:grpSpPr>
      <p:sp>
        <p:nvSpPr>
          <p:cNvPr id="101" name="Google Shape;101;p11"/>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Phase 2 in Practice: Literacy in Every Content Area</a:t>
            </a:r>
            <a:endParaRPr b="0" i="0" sz="3200" u="none" cap="none" strike="noStrike">
              <a:solidFill>
                <a:schemeClr val="dk1"/>
              </a:solidFill>
              <a:latin typeface="Calibri"/>
              <a:ea typeface="Calibri"/>
              <a:cs typeface="Calibri"/>
              <a:sym typeface="Calibri"/>
            </a:endParaRPr>
          </a:p>
        </p:txBody>
      </p:sp>
      <p:graphicFrame>
        <p:nvGraphicFramePr>
          <p:cNvPr id="102" name="Google Shape;102;p11"/>
          <p:cNvGraphicFramePr/>
          <p:nvPr/>
        </p:nvGraphicFramePr>
        <p:xfrm>
          <a:off x="731520" y="1417320"/>
          <a:ext cx="3000000" cy="3000000"/>
        </p:xfrm>
        <a:graphic>
          <a:graphicData uri="http://schemas.openxmlformats.org/drawingml/2006/table">
            <a:tbl>
              <a:tblPr>
                <a:noFill/>
                <a:tableStyleId>{6D12844D-7E08-48C0-9F84-939C3516DD31}</a:tableStyleId>
              </a:tblPr>
              <a:tblGrid>
                <a:gridCol w="2468875"/>
                <a:gridCol w="8229600"/>
              </a:tblGrid>
              <a:tr h="566925">
                <a:tc>
                  <a:txBody>
                    <a:bodyPr/>
                    <a:lstStyle/>
                    <a:p>
                      <a:pPr indent="0" lvl="0" marL="0" marR="0" rtl="0" algn="l">
                        <a:spcBef>
                          <a:spcPts val="0"/>
                        </a:spcBef>
                        <a:spcAft>
                          <a:spcPts val="0"/>
                        </a:spcAft>
                        <a:buClr>
                          <a:srgbClr val="FFFFFF"/>
                        </a:buClr>
                        <a:buSzPts val="1400"/>
                        <a:buFont typeface="Calibri"/>
                        <a:buNone/>
                      </a:pPr>
                      <a:r>
                        <a:rPr b="1" lang="en-US" sz="1400" u="none" cap="none" strike="noStrike">
                          <a:solidFill>
                            <a:srgbClr val="FFFFFF"/>
                          </a:solidFill>
                          <a:latin typeface="Calibri"/>
                          <a:ea typeface="Calibri"/>
                          <a:cs typeface="Calibri"/>
                          <a:sym typeface="Calibri"/>
                        </a:rPr>
                        <a:t>Content Area</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solidFill>
                      <a:srgbClr val="1F4E79"/>
                    </a:solidFill>
                  </a:tcPr>
                </a:tc>
                <a:tc>
                  <a:txBody>
                    <a:bodyPr/>
                    <a:lstStyle/>
                    <a:p>
                      <a:pPr indent="0" lvl="0" marL="0" marR="0" rtl="0" algn="l">
                        <a:spcBef>
                          <a:spcPts val="0"/>
                        </a:spcBef>
                        <a:spcAft>
                          <a:spcPts val="0"/>
                        </a:spcAft>
                        <a:buClr>
                          <a:srgbClr val="FFFFFF"/>
                        </a:buClr>
                        <a:buSzPts val="1400"/>
                        <a:buFont typeface="Calibri"/>
                        <a:buNone/>
                      </a:pPr>
                      <a:r>
                        <a:rPr b="1" lang="en-US" sz="1400" u="none" cap="none" strike="noStrike">
                          <a:solidFill>
                            <a:srgbClr val="FFFFFF"/>
                          </a:solidFill>
                          <a:latin typeface="Calibri"/>
                          <a:ea typeface="Calibri"/>
                          <a:cs typeface="Calibri"/>
                          <a:sym typeface="Calibri"/>
                        </a:rPr>
                        <a:t>Disciplinary Literacy Routine</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solidFill>
                      <a:srgbClr val="1F4E79"/>
                    </a:solidFill>
                  </a:tcPr>
                </a:tc>
              </a:tr>
              <a:tr h="566925">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Science</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Precise vocabulary and accurate lab writing; K-W-L becomes "observe → infer → conclude."</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r>
              <a:tr h="566925">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History</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Synthesize multiple sources, organize evidence, and build written arguments connecting documents.</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r>
              <a:tr h="566925">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Math</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Explain, justify, and analyze solutions in mathematical language; students validate each other’s reasoning.</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r>
              <a:tr h="566925">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Computer Science</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Annotate specs and documentation, highlight direction words, write READMEs, close-read error messages.</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r>
              <a:tr h="566925">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World Languages</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Shift from K-W-L to "listen → comprehend → speak"; production and comprehension over rote translation.</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r>
              <a:tr h="566925">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ELA (anchor)</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c>
                  <a:txBody>
                    <a:bodyPr/>
                    <a:lstStyle/>
                    <a:p>
                      <a:pPr indent="0" lvl="0" marL="0" marR="0" rtl="0" algn="l">
                        <a:spcBef>
                          <a:spcPts val="0"/>
                        </a:spcBef>
                        <a:spcAft>
                          <a:spcPts val="0"/>
                        </a:spcAft>
                        <a:buClr>
                          <a:srgbClr val="333333"/>
                        </a:buClr>
                        <a:buSzPts val="1400"/>
                        <a:buFont typeface="Calibri"/>
                        <a:buNone/>
                      </a:pPr>
                      <a:r>
                        <a:rPr lang="en-US" sz="1400" u="none" cap="none" strike="noStrike">
                          <a:solidFill>
                            <a:srgbClr val="333333"/>
                          </a:solidFill>
                          <a:latin typeface="Calibri"/>
                          <a:ea typeface="Calibri"/>
                          <a:cs typeface="Calibri"/>
                          <a:sym typeface="Calibri"/>
                        </a:rPr>
                        <a:t>Teaches the shared annotation protocol and metacognitive strategies other departments apply to their own texts.</a:t>
                      </a:r>
                      <a:endParaRPr sz="1400" u="none" cap="none" strike="noStrike">
                        <a:latin typeface="Calibri"/>
                        <a:ea typeface="Calibri"/>
                        <a:cs typeface="Calibri"/>
                        <a:sym typeface="Calibri"/>
                      </a:endParaRPr>
                    </a:p>
                  </a:txBody>
                  <a:tcPr marT="73150" marB="73150" marR="73150" marL="73150" anchor="ctr">
                    <a:lnL cap="flat" cmpd="sng" w="9525">
                      <a:solidFill>
                        <a:srgbClr val="BFBFBF"/>
                      </a:solidFill>
                      <a:prstDash val="solid"/>
                      <a:round/>
                      <a:headEnd len="sm" w="sm" type="none"/>
                      <a:tailEnd len="sm" w="sm" type="none"/>
                    </a:lnL>
                    <a:lnR cap="flat" cmpd="sng" w="9525">
                      <a:solidFill>
                        <a:srgbClr val="BFBFBF"/>
                      </a:solidFill>
                      <a:prstDash val="solid"/>
                      <a:round/>
                      <a:headEnd len="sm" w="sm" type="none"/>
                      <a:tailEnd len="sm" w="sm" type="none"/>
                    </a:lnR>
                    <a:lnT cap="flat" cmpd="sng" w="9525">
                      <a:solidFill>
                        <a:srgbClr val="BFBFBF"/>
                      </a:solidFill>
                      <a:prstDash val="solid"/>
                      <a:round/>
                      <a:headEnd len="sm" w="sm" type="none"/>
                      <a:tailEnd len="sm" w="sm" type="none"/>
                    </a:lnT>
                    <a:lnB cap="flat" cmpd="sng" w="9525">
                      <a:solidFill>
                        <a:srgbClr val="BFBFBF"/>
                      </a:solidFill>
                      <a:prstDash val="solid"/>
                      <a:round/>
                      <a:headEnd len="sm" w="sm" type="none"/>
                      <a:tailEnd len="sm" w="sm" type="none"/>
                    </a:lnB>
                  </a:tcPr>
                </a:tc>
              </a:tr>
            </a:tbl>
          </a:graphicData>
        </a:graphic>
      </p:graphicFrame>
      <p:sp>
        <p:nvSpPr>
          <p:cNvPr id="103" name="Google Shape;103;p11"/>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Source: Boryga (2022) — edutopia.org/article/how-to-work-literacy-instruction-into-all-content-areas/  •  CS row: Grafwallner — edutopia.org/article/encoding-literacy-computer-science</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8" name="Shape 108"/>
        <p:cNvGrpSpPr/>
        <p:nvPr/>
      </p:nvGrpSpPr>
      <p:grpSpPr>
        <a:xfrm>
          <a:off x="0" y="0"/>
          <a:ext cx="0" cy="0"/>
          <a:chOff x="0" y="0"/>
          <a:chExt cx="0" cy="0"/>
        </a:xfrm>
      </p:grpSpPr>
      <p:sp>
        <p:nvSpPr>
          <p:cNvPr id="109" name="Google Shape;109;p12"/>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Teacher Collaboration to Improve Literacy (Including Digital Literacy)</a:t>
            </a:r>
            <a:endParaRPr b="0" i="0" sz="3200" u="none" cap="none" strike="noStrike">
              <a:solidFill>
                <a:schemeClr val="dk1"/>
              </a:solidFill>
              <a:latin typeface="Calibri"/>
              <a:ea typeface="Calibri"/>
              <a:cs typeface="Calibri"/>
              <a:sym typeface="Calibri"/>
            </a:endParaRPr>
          </a:p>
        </p:txBody>
      </p:sp>
      <p:sp>
        <p:nvSpPr>
          <p:cNvPr id="110" name="Google Shape;110;p12"/>
          <p:cNvSpPr/>
          <p:nvPr/>
        </p:nvSpPr>
        <p:spPr>
          <a:xfrm>
            <a:off x="502920" y="1417320"/>
            <a:ext cx="11183112" cy="4663440"/>
          </a:xfrm>
          <a:prstGeom prst="roundRect">
            <a:avLst>
              <a:gd fmla="val 1569"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2"/>
          <p:cNvSpPr/>
          <p:nvPr/>
        </p:nvSpPr>
        <p:spPr>
          <a:xfrm>
            <a:off x="914400" y="1691640"/>
            <a:ext cx="10424160" cy="420624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Cross-subject literacy leadership team: </a:t>
            </a:r>
            <a:r>
              <a:rPr b="0" i="0" lang="en-US" sz="1600" u="none" cap="none" strike="noStrike">
                <a:solidFill>
                  <a:srgbClr val="333333"/>
                </a:solidFill>
                <a:latin typeface="Calibri"/>
                <a:ea typeface="Calibri"/>
                <a:cs typeface="Calibri"/>
                <a:sym typeface="Calibri"/>
              </a:rPr>
              <a:t>one teacher per department plus ELA and special education — sets the shared protocol, reviews benchmark data, and keeps literacy on every agenda across grades 9–12.</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Monthly literacy-focused PLCs: </a:t>
            </a:r>
            <a:r>
              <a:rPr b="0" i="0" lang="en-US" sz="1600" u="none" cap="none" strike="noStrike">
                <a:solidFill>
                  <a:srgbClr val="333333"/>
                </a:solidFill>
                <a:latin typeface="Calibri"/>
                <a:ea typeface="Calibri"/>
                <a:cs typeface="Calibri"/>
                <a:sym typeface="Calibri"/>
              </a:rPr>
              <a:t>departments bring student work and one literacy routine to refine; vertical teams align expectations grade-to-grade so skills build instead of resetting each year.</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Intervisitation (peer observation): </a:t>
            </a:r>
            <a:r>
              <a:rPr b="0" i="0" lang="en-US" sz="1600" u="none" cap="none" strike="noStrike">
                <a:solidFill>
                  <a:srgbClr val="333333"/>
                </a:solidFill>
                <a:latin typeface="Calibri"/>
                <a:ea typeface="Calibri"/>
                <a:cs typeface="Calibri"/>
                <a:sym typeface="Calibri"/>
              </a:rPr>
              <a:t>borrowing Concourse Village’s model, teachers pair across departments to observe and coach each other — CS watches ELA teach annotation; ELA watches CS close-read error messages.</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Shared digital literacy framework: </a:t>
            </a:r>
            <a:r>
              <a:rPr b="0" i="0" lang="en-US" sz="1600" u="none" cap="none" strike="noStrike">
                <a:solidFill>
                  <a:srgbClr val="333333"/>
                </a:solidFill>
                <a:latin typeface="Calibri"/>
                <a:ea typeface="Calibri"/>
                <a:cs typeface="Calibri"/>
                <a:sym typeface="Calibri"/>
              </a:rPr>
              <a:t>all departments teach a common approach to evaluating online sources, reading digital texts, and responsible AI use — so digital literacy is every course’s job, not one elective’s.</a:t>
            </a:r>
            <a:endParaRPr b="0" i="0" sz="1600" u="none" cap="none" strike="noStrike">
              <a:solidFill>
                <a:schemeClr val="dk1"/>
              </a:solidFill>
              <a:latin typeface="Calibri"/>
              <a:ea typeface="Calibri"/>
              <a:cs typeface="Calibri"/>
              <a:sym typeface="Calibri"/>
            </a:endParaRPr>
          </a:p>
        </p:txBody>
      </p:sp>
      <p:sp>
        <p:nvSpPr>
          <p:cNvPr id="112" name="Google Shape;112;p12"/>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Intervisitation model: Lexia Learning — lexialearning.com/blog/literacy-first-winning-strategy-one-elementary-school  •  Disciplinary alignment: Boryga — edutopia.org/article/how-to-work-literacy-instruction-into-all-content-areas/</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7" name="Shape 117"/>
        <p:cNvGrpSpPr/>
        <p:nvPr/>
      </p:nvGrpSpPr>
      <p:grpSpPr>
        <a:xfrm>
          <a:off x="0" y="0"/>
          <a:ext cx="0" cy="0"/>
          <a:chOff x="0" y="0"/>
          <a:chExt cx="0" cy="0"/>
        </a:xfrm>
      </p:grpSpPr>
      <p:sp>
        <p:nvSpPr>
          <p:cNvPr id="118" name="Google Shape;118;p13"/>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Collaborating on Authentic, Technology-Rich Literacy Projects</a:t>
            </a:r>
            <a:endParaRPr b="0" i="0" sz="3200" u="none" cap="none" strike="noStrike">
              <a:solidFill>
                <a:schemeClr val="dk1"/>
              </a:solidFill>
              <a:latin typeface="Calibri"/>
              <a:ea typeface="Calibri"/>
              <a:cs typeface="Calibri"/>
              <a:sym typeface="Calibri"/>
            </a:endParaRPr>
          </a:p>
        </p:txBody>
      </p:sp>
      <p:sp>
        <p:nvSpPr>
          <p:cNvPr id="119" name="Google Shape;119;p13"/>
          <p:cNvSpPr/>
          <p:nvPr/>
        </p:nvSpPr>
        <p:spPr>
          <a:xfrm>
            <a:off x="502920" y="1417320"/>
            <a:ext cx="11183112" cy="4663440"/>
          </a:xfrm>
          <a:prstGeom prst="roundRect">
            <a:avLst>
              <a:gd fmla="val 1569"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914400" y="1691640"/>
            <a:ext cx="10424160" cy="4206240"/>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Cross-class documentation projects: </a:t>
            </a:r>
            <a:r>
              <a:rPr b="0" i="0" lang="en-US" sz="1600" u="none" cap="none" strike="noStrike">
                <a:solidFill>
                  <a:srgbClr val="333333"/>
                </a:solidFill>
                <a:latin typeface="Calibri"/>
                <a:ea typeface="Calibri"/>
                <a:cs typeface="Calibri"/>
                <a:sym typeface="Calibri"/>
              </a:rPr>
              <a:t>CS students build apps or websites for content from partner courses — a history timeline, a science data visualizer — and write user guides and READMEs their classmates actually use.</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Student podcasts and tech blogs: </a:t>
            </a:r>
            <a:r>
              <a:rPr b="0" i="0" lang="en-US" sz="1600" u="none" cap="none" strike="noStrike">
                <a:solidFill>
                  <a:srgbClr val="333333"/>
                </a:solidFill>
                <a:latin typeface="Calibri"/>
                <a:ea typeface="Calibri"/>
                <a:cs typeface="Calibri"/>
                <a:sym typeface="Calibri"/>
              </a:rPr>
              <a:t>co-planned with ELA: students research, script, record, and publish explanations of course concepts for a real school audience — speaking, writing, and media literacy in one project.</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Peer review with real tools: </a:t>
            </a:r>
            <a:r>
              <a:rPr b="0" i="0" lang="en-US" sz="1600" u="none" cap="none" strike="noStrike">
                <a:solidFill>
                  <a:srgbClr val="333333"/>
                </a:solidFill>
                <a:latin typeface="Calibri"/>
                <a:ea typeface="Calibri"/>
                <a:cs typeface="Calibri"/>
                <a:sym typeface="Calibri"/>
              </a:rPr>
              <a:t>students critique each other’s writing and code in shared docs and version control — the same comment-revise-resubmit cycle professionals use.</a:t>
            </a:r>
            <a:endParaRPr b="0" i="0" sz="1600" u="none" cap="none" strike="noStrike">
              <a:solidFill>
                <a:schemeClr val="dk1"/>
              </a:solidFill>
              <a:latin typeface="Calibri"/>
              <a:ea typeface="Calibri"/>
              <a:cs typeface="Calibri"/>
              <a:sym typeface="Calibri"/>
            </a:endParaRPr>
          </a:p>
          <a:p>
            <a:pPr indent="0" lvl="0" marL="0" marR="0" rtl="0" algn="l">
              <a:lnSpc>
                <a:spcPct val="108000"/>
              </a:lnSpc>
              <a:spcBef>
                <a:spcPts val="1400"/>
              </a:spcBef>
              <a:spcAft>
                <a:spcPts val="0"/>
              </a:spcAft>
              <a:buClr>
                <a:srgbClr val="333333"/>
              </a:buClr>
              <a:buSzPts val="1600"/>
              <a:buFont typeface="Calibri"/>
              <a:buNone/>
            </a:pPr>
            <a:r>
              <a:rPr b="1" i="0" lang="en-US" sz="1600" u="none" cap="none" strike="noStrike">
                <a:solidFill>
                  <a:srgbClr val="333333"/>
                </a:solidFill>
                <a:latin typeface="Calibri"/>
                <a:ea typeface="Calibri"/>
                <a:cs typeface="Calibri"/>
                <a:sym typeface="Calibri"/>
              </a:rPr>
              <a:t>Digital source evaluation units: </a:t>
            </a:r>
            <a:r>
              <a:rPr b="0" i="0" lang="en-US" sz="1600" u="none" cap="none" strike="noStrike">
                <a:solidFill>
                  <a:srgbClr val="333333"/>
                </a:solidFill>
                <a:latin typeface="Calibri"/>
                <a:ea typeface="Calibri"/>
                <a:cs typeface="Calibri"/>
                <a:sym typeface="Calibri"/>
              </a:rPr>
              <a:t>CS and social studies co-teach how search engines, algorithms, and AI-generated text work — then students fact-check and annotate real online sources, building critical digital literacy.</a:t>
            </a:r>
            <a:endParaRPr b="0" i="0" sz="1600" u="none" cap="none" strike="noStrike">
              <a:solidFill>
                <a:schemeClr val="dk1"/>
              </a:solidFill>
              <a:latin typeface="Calibri"/>
              <a:ea typeface="Calibri"/>
              <a:cs typeface="Calibri"/>
              <a:sym typeface="Calibri"/>
            </a:endParaRPr>
          </a:p>
        </p:txBody>
      </p:sp>
      <p:sp>
        <p:nvSpPr>
          <p:cNvPr id="121" name="Google Shape;121;p13"/>
          <p:cNvSpPr/>
          <p:nvPr/>
        </p:nvSpPr>
        <p:spPr>
          <a:xfrm>
            <a:off x="548640" y="6327648"/>
            <a:ext cx="11064240" cy="475488"/>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767676"/>
              </a:buClr>
              <a:buSzPts val="850"/>
              <a:buFont typeface="Calibri"/>
              <a:buNone/>
            </a:pPr>
            <a:r>
              <a:rPr b="0" i="1" lang="en-US" sz="850" u="none" cap="none" strike="noStrike">
                <a:solidFill>
                  <a:srgbClr val="767676"/>
                </a:solidFill>
                <a:latin typeface="Calibri"/>
                <a:ea typeface="Calibri"/>
                <a:cs typeface="Calibri"/>
                <a:sym typeface="Calibri"/>
              </a:rPr>
              <a:t>Authentic-audience and practitioner approaches adapted from Boryga — edutopia.org/article/how-to-work-literacy-instruction-into-all-content-areas/  •  Grafwallner — edutopia.org/article/encoding-literacy-computer-science</a:t>
            </a:r>
            <a:endParaRPr b="0" i="0" sz="85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6" name="Shape 126"/>
        <p:cNvGrpSpPr/>
        <p:nvPr/>
      </p:nvGrpSpPr>
      <p:grpSpPr>
        <a:xfrm>
          <a:off x="0" y="0"/>
          <a:ext cx="0" cy="0"/>
          <a:chOff x="0" y="0"/>
          <a:chExt cx="0" cy="0"/>
        </a:xfrm>
      </p:grpSpPr>
      <p:sp>
        <p:nvSpPr>
          <p:cNvPr id="127" name="Google Shape;127;p14"/>
          <p:cNvSpPr/>
          <p:nvPr/>
        </p:nvSpPr>
        <p:spPr>
          <a:xfrm>
            <a:off x="548640" y="320040"/>
            <a:ext cx="1106424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3200"/>
              <a:buFont typeface="Calibri"/>
              <a:buNone/>
            </a:pPr>
            <a:r>
              <a:rPr b="1" i="0" lang="en-US" sz="3200" u="none" cap="none" strike="noStrike">
                <a:solidFill>
                  <a:srgbClr val="1F4E79"/>
                </a:solidFill>
                <a:latin typeface="Calibri"/>
                <a:ea typeface="Calibri"/>
                <a:cs typeface="Calibri"/>
                <a:sym typeface="Calibri"/>
              </a:rPr>
              <a:t>Conclusion and References</a:t>
            </a:r>
            <a:endParaRPr b="0" i="0" sz="3200" u="none" cap="none" strike="noStrike">
              <a:solidFill>
                <a:schemeClr val="dk1"/>
              </a:solidFill>
              <a:latin typeface="Calibri"/>
              <a:ea typeface="Calibri"/>
              <a:cs typeface="Calibri"/>
              <a:sym typeface="Calibri"/>
            </a:endParaRPr>
          </a:p>
        </p:txBody>
      </p:sp>
      <p:sp>
        <p:nvSpPr>
          <p:cNvPr id="128" name="Google Shape;128;p14"/>
          <p:cNvSpPr/>
          <p:nvPr/>
        </p:nvSpPr>
        <p:spPr>
          <a:xfrm>
            <a:off x="731520" y="1325880"/>
            <a:ext cx="10698480" cy="868680"/>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333333"/>
              </a:buClr>
              <a:buSzPts val="1700"/>
              <a:buFont typeface="Calibri"/>
              <a:buNone/>
            </a:pPr>
            <a:r>
              <a:rPr b="0" i="0" lang="en-US" sz="1700" u="none" cap="none" strike="noStrike">
                <a:solidFill>
                  <a:srgbClr val="333333"/>
                </a:solidFill>
                <a:latin typeface="Calibri"/>
                <a:ea typeface="Calibri"/>
                <a:cs typeface="Calibri"/>
                <a:sym typeface="Calibri"/>
              </a:rPr>
              <a:t>Literacy is the foundation every course depends on. The call to action: join the literacy team, adopt the shared annotation protocol, and co-plan one authentic, technology-rich project with a colleague each semester.</a:t>
            </a:r>
            <a:endParaRPr b="0" i="0" sz="1700" u="none" cap="none" strike="noStrike">
              <a:solidFill>
                <a:schemeClr val="dk1"/>
              </a:solidFill>
              <a:latin typeface="Calibri"/>
              <a:ea typeface="Calibri"/>
              <a:cs typeface="Calibri"/>
              <a:sym typeface="Calibri"/>
            </a:endParaRPr>
          </a:p>
        </p:txBody>
      </p:sp>
      <p:sp>
        <p:nvSpPr>
          <p:cNvPr id="129" name="Google Shape;129;p14"/>
          <p:cNvSpPr/>
          <p:nvPr/>
        </p:nvSpPr>
        <p:spPr>
          <a:xfrm>
            <a:off x="731520" y="2331720"/>
            <a:ext cx="106984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F4E79"/>
              </a:buClr>
              <a:buSzPts val="1800"/>
              <a:buFont typeface="Calibri"/>
              <a:buNone/>
            </a:pPr>
            <a:r>
              <a:rPr b="1" i="0" lang="en-US" sz="1800" u="none" cap="none" strike="noStrike">
                <a:solidFill>
                  <a:srgbClr val="1F4E79"/>
                </a:solidFill>
                <a:latin typeface="Calibri"/>
                <a:ea typeface="Calibri"/>
                <a:cs typeface="Calibri"/>
                <a:sym typeface="Calibri"/>
              </a:rPr>
              <a:t>References</a:t>
            </a:r>
            <a:endParaRPr b="0" i="0" sz="1800" u="none" cap="none" strike="noStrike">
              <a:solidFill>
                <a:schemeClr val="dk1"/>
              </a:solidFill>
              <a:latin typeface="Calibri"/>
              <a:ea typeface="Calibri"/>
              <a:cs typeface="Calibri"/>
              <a:sym typeface="Calibri"/>
            </a:endParaRPr>
          </a:p>
        </p:txBody>
      </p:sp>
      <p:sp>
        <p:nvSpPr>
          <p:cNvPr id="130" name="Google Shape;130;p14"/>
          <p:cNvSpPr/>
          <p:nvPr/>
        </p:nvSpPr>
        <p:spPr>
          <a:xfrm>
            <a:off x="502920" y="2743200"/>
            <a:ext cx="11183112" cy="3429000"/>
          </a:xfrm>
          <a:prstGeom prst="roundRect">
            <a:avLst>
              <a:gd fmla="val 2133" name="adj"/>
            </a:avLst>
          </a:prstGeom>
          <a:solidFill>
            <a:srgbClr val="F2F7FB"/>
          </a:solidFill>
          <a:ln cap="flat" cmpd="sng" w="12700">
            <a:solidFill>
              <a:srgbClr val="D9E4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4"/>
          <p:cNvSpPr/>
          <p:nvPr/>
        </p:nvSpPr>
        <p:spPr>
          <a:xfrm>
            <a:off x="914400" y="2971800"/>
            <a:ext cx="10424160" cy="3063240"/>
          </a:xfrm>
          <a:prstGeom prst="rect">
            <a:avLst/>
          </a:prstGeom>
          <a:noFill/>
          <a:ln>
            <a:noFill/>
          </a:ln>
        </p:spPr>
        <p:txBody>
          <a:bodyPr anchorCtr="0" anchor="t" bIns="0" lIns="0" spcFirstLastPara="1" rIns="0" wrap="square" tIns="0">
            <a:noAutofit/>
          </a:bodyPr>
          <a:lstStyle/>
          <a:p>
            <a:pPr indent="-177800" lvl="0" marL="177800" marR="0" rtl="0" algn="l">
              <a:spcBef>
                <a:spcPts val="0"/>
              </a:spcBef>
              <a:spcAft>
                <a:spcPts val="0"/>
              </a:spcAft>
              <a:buClr>
                <a:srgbClr val="333333"/>
              </a:buClr>
              <a:buSzPts val="1200"/>
              <a:buFont typeface="Calibri"/>
              <a:buChar char="•"/>
            </a:pPr>
            <a:r>
              <a:rPr b="0" i="0" lang="en-US" sz="1200" u="none" cap="none" strike="noStrike">
                <a:solidFill>
                  <a:srgbClr val="333333"/>
                </a:solidFill>
                <a:latin typeface="Calibri"/>
                <a:ea typeface="Calibri"/>
                <a:cs typeface="Calibri"/>
                <a:sym typeface="Calibri"/>
              </a:rPr>
              <a:t>Boryga, A. (2022). How to work literacy instruction into all content areas. Edutopia. https://www.edutopia.org/article/how-to-work-literacy-instruction-into-all-content-areas/</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333333"/>
              </a:buClr>
              <a:buSzPts val="1200"/>
              <a:buFont typeface="Calibri"/>
              <a:buChar char="•"/>
            </a:pPr>
            <a:r>
              <a:rPr b="0" i="0" lang="en-US" sz="1200" u="none" cap="none" strike="noStrike">
                <a:solidFill>
                  <a:srgbClr val="333333"/>
                </a:solidFill>
                <a:latin typeface="Calibri"/>
                <a:ea typeface="Calibri"/>
                <a:cs typeface="Calibri"/>
                <a:sym typeface="Calibri"/>
              </a:rPr>
              <a:t>Grafwallner, P. Encoding literacy in computer science. Edutopia. https://www.edutopia.org/article/encoding-literacy-computer-science</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333333"/>
              </a:buClr>
              <a:buSzPts val="1200"/>
              <a:buFont typeface="Calibri"/>
              <a:buChar char="•"/>
            </a:pPr>
            <a:r>
              <a:rPr b="0" i="0" lang="en-US" sz="1200" u="none" cap="none" strike="noStrike">
                <a:solidFill>
                  <a:srgbClr val="333333"/>
                </a:solidFill>
                <a:latin typeface="Calibri"/>
                <a:ea typeface="Calibri"/>
                <a:cs typeface="Calibri"/>
                <a:sym typeface="Calibri"/>
              </a:rPr>
              <a:t>Levin, L., &amp; Porath, S. Struggling readers. In Teaching Literacy in Grades Pre-K to 2 (2nd ed.). K-State Libraries Pressbooks. https://kstatelibraries.pressbooks.pub/teachingliteracydraft/chapter/struggling-readers/</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333333"/>
              </a:buClr>
              <a:buSzPts val="1200"/>
              <a:buFont typeface="Calibri"/>
              <a:buChar char="•"/>
            </a:pPr>
            <a:r>
              <a:rPr b="0" i="0" lang="en-US" sz="1200" u="none" cap="none" strike="noStrike">
                <a:solidFill>
                  <a:srgbClr val="333333"/>
                </a:solidFill>
                <a:latin typeface="Calibri"/>
                <a:ea typeface="Calibri"/>
                <a:cs typeface="Calibri"/>
                <a:sym typeface="Calibri"/>
              </a:rPr>
              <a:t>Lexia Learning. Literacy-first: A winning strategy at one elementary school. https://www.lexialearning.com/blog/literacy-first-winning-strategy-one-elementary-school</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333333"/>
              </a:buClr>
              <a:buSzPts val="1200"/>
              <a:buFont typeface="Calibri"/>
              <a:buChar char="•"/>
            </a:pPr>
            <a:r>
              <a:rPr b="0" i="0" lang="en-US" sz="1200" u="none" cap="none" strike="noStrike">
                <a:solidFill>
                  <a:srgbClr val="333333"/>
                </a:solidFill>
                <a:latin typeface="Calibri"/>
                <a:ea typeface="Calibri"/>
                <a:cs typeface="Calibri"/>
                <a:sym typeface="Calibri"/>
              </a:rPr>
              <a:t>Margent, R. What I’ve seen: 7 signs a student needs explicit reading instruction. Understood.org. https://www.understood.org/en/articles/what-ive-seen-7-signs-a-student-needs-explicit-reading-instruction</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333333"/>
              </a:buClr>
              <a:buSzPts val="1200"/>
              <a:buFont typeface="Calibri"/>
              <a:buChar char="•"/>
            </a:pPr>
            <a:r>
              <a:rPr b="0" i="0" lang="en-US" sz="1200" u="none" cap="none" strike="noStrike">
                <a:solidFill>
                  <a:srgbClr val="333333"/>
                </a:solidFill>
                <a:latin typeface="Calibri"/>
                <a:ea typeface="Calibri"/>
                <a:cs typeface="Calibri"/>
                <a:sym typeface="Calibri"/>
              </a:rPr>
              <a:t>National Assessment of Educational Progress. (2024). Grade 12 reading results. https://www.nationsreportcard.gov/reports/reading/2024/g12/</a:t>
            </a:r>
            <a:endParaRPr b="0" i="0" sz="1200" u="none" cap="none" strike="noStrike">
              <a:solidFill>
                <a:schemeClr val="dk1"/>
              </a:solidFill>
              <a:latin typeface="Calibri"/>
              <a:ea typeface="Calibri"/>
              <a:cs typeface="Calibri"/>
              <a:sym typeface="Calibri"/>
            </a:endParaRPr>
          </a:p>
          <a:p>
            <a:pPr indent="-177800" lvl="0" marL="177800" marR="0" rtl="0" algn="l">
              <a:spcBef>
                <a:spcPts val="800"/>
              </a:spcBef>
              <a:spcAft>
                <a:spcPts val="0"/>
              </a:spcAft>
              <a:buClr>
                <a:srgbClr val="333333"/>
              </a:buClr>
              <a:buSzPts val="1200"/>
              <a:buFont typeface="Calibri"/>
              <a:buChar char="•"/>
            </a:pPr>
            <a:r>
              <a:rPr b="0" i="0" lang="en-US" sz="1200" u="none" cap="none" strike="noStrike">
                <a:solidFill>
                  <a:srgbClr val="333333"/>
                </a:solidFill>
                <a:latin typeface="Calibri"/>
                <a:ea typeface="Calibri"/>
                <a:cs typeface="Calibri"/>
                <a:sym typeface="Calibri"/>
              </a:rPr>
              <a:t>Shanahan, T., &amp; Lonigan, C. The role of early oral language in literacy development. Language Magazine. https://languagemagazine.com/5100-2/</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